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8" r:id="rId1"/>
  </p:sldMasterIdLst>
  <p:notesMasterIdLst>
    <p:notesMasterId r:id="rId41"/>
  </p:notesMasterIdLst>
  <p:handoutMasterIdLst>
    <p:handoutMasterId r:id="rId42"/>
  </p:handoutMasterIdLst>
  <p:sldIdLst>
    <p:sldId id="256" r:id="rId2"/>
    <p:sldId id="374" r:id="rId3"/>
    <p:sldId id="332" r:id="rId4"/>
    <p:sldId id="333" r:id="rId5"/>
    <p:sldId id="287" r:id="rId6"/>
    <p:sldId id="335" r:id="rId7"/>
    <p:sldId id="336" r:id="rId8"/>
    <p:sldId id="368" r:id="rId9"/>
    <p:sldId id="345" r:id="rId10"/>
    <p:sldId id="346" r:id="rId11"/>
    <p:sldId id="347" r:id="rId12"/>
    <p:sldId id="344" r:id="rId13"/>
    <p:sldId id="341" r:id="rId14"/>
    <p:sldId id="369" r:id="rId15"/>
    <p:sldId id="367" r:id="rId16"/>
    <p:sldId id="375" r:id="rId17"/>
    <p:sldId id="343" r:id="rId18"/>
    <p:sldId id="294" r:id="rId19"/>
    <p:sldId id="371" r:id="rId20"/>
    <p:sldId id="370" r:id="rId21"/>
    <p:sldId id="372" r:id="rId22"/>
    <p:sldId id="338" r:id="rId23"/>
    <p:sldId id="377" r:id="rId24"/>
    <p:sldId id="361" r:id="rId25"/>
    <p:sldId id="348" r:id="rId26"/>
    <p:sldId id="350" r:id="rId27"/>
    <p:sldId id="351" r:id="rId28"/>
    <p:sldId id="362" r:id="rId29"/>
    <p:sldId id="313" r:id="rId30"/>
    <p:sldId id="314" r:id="rId31"/>
    <p:sldId id="306" r:id="rId32"/>
    <p:sldId id="316" r:id="rId33"/>
    <p:sldId id="328" r:id="rId34"/>
    <p:sldId id="329" r:id="rId35"/>
    <p:sldId id="363" r:id="rId36"/>
    <p:sldId id="330" r:id="rId37"/>
    <p:sldId id="325" r:id="rId38"/>
    <p:sldId id="378" r:id="rId39"/>
    <p:sldId id="278" r:id="rId40"/>
  </p:sldIdLst>
  <p:sldSz cx="12192000" cy="6858000"/>
  <p:notesSz cx="6889750" cy="100187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4" autoAdjust="0"/>
    <p:restoredTop sz="94660"/>
  </p:normalViewPr>
  <p:slideViewPr>
    <p:cSldViewPr snapToGrid="0">
      <p:cViewPr varScale="1">
        <p:scale>
          <a:sx n="162" d="100"/>
          <a:sy n="162" d="100"/>
        </p:scale>
        <p:origin x="16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1" y="0"/>
            <a:ext cx="2986154" cy="502951"/>
          </a:xfrm>
          <a:prstGeom prst="rect">
            <a:avLst/>
          </a:prstGeom>
        </p:spPr>
        <p:txBody>
          <a:bodyPr vert="horz" lIns="93122" tIns="46561" rIns="93122" bIns="46561" rtlCol="0"/>
          <a:lstStyle>
            <a:lvl1pPr algn="l">
              <a:defRPr sz="1200"/>
            </a:lvl1pPr>
          </a:lstStyle>
          <a:p>
            <a:endParaRPr lang="sl-SI"/>
          </a:p>
        </p:txBody>
      </p:sp>
      <p:sp>
        <p:nvSpPr>
          <p:cNvPr id="3" name="Označba mesta datuma 2"/>
          <p:cNvSpPr>
            <a:spLocks noGrp="1"/>
          </p:cNvSpPr>
          <p:nvPr>
            <p:ph type="dt" sz="quarter" idx="1"/>
          </p:nvPr>
        </p:nvSpPr>
        <p:spPr>
          <a:xfrm>
            <a:off x="3901973" y="0"/>
            <a:ext cx="2986153" cy="502951"/>
          </a:xfrm>
          <a:prstGeom prst="rect">
            <a:avLst/>
          </a:prstGeom>
        </p:spPr>
        <p:txBody>
          <a:bodyPr vert="horz" lIns="93122" tIns="46561" rIns="93122" bIns="46561" rtlCol="0"/>
          <a:lstStyle>
            <a:lvl1pPr algn="r">
              <a:defRPr sz="1200"/>
            </a:lvl1pPr>
          </a:lstStyle>
          <a:p>
            <a:fld id="{2E818399-F549-4174-A388-AD32FF1359FC}" type="datetimeFigureOut">
              <a:rPr lang="sl-SI" smtClean="0"/>
              <a:t>11. 09. 2025</a:t>
            </a:fld>
            <a:endParaRPr lang="sl-SI"/>
          </a:p>
        </p:txBody>
      </p:sp>
      <p:sp>
        <p:nvSpPr>
          <p:cNvPr id="4" name="Označba mesta noge 3"/>
          <p:cNvSpPr>
            <a:spLocks noGrp="1"/>
          </p:cNvSpPr>
          <p:nvPr>
            <p:ph type="ftr" sz="quarter" idx="2"/>
          </p:nvPr>
        </p:nvSpPr>
        <p:spPr>
          <a:xfrm>
            <a:off x="1" y="9515762"/>
            <a:ext cx="2986154" cy="502951"/>
          </a:xfrm>
          <a:prstGeom prst="rect">
            <a:avLst/>
          </a:prstGeom>
        </p:spPr>
        <p:txBody>
          <a:bodyPr vert="horz" lIns="93122" tIns="46561" rIns="93122" bIns="46561" rtlCol="0" anchor="b"/>
          <a:lstStyle>
            <a:lvl1pPr algn="l">
              <a:defRPr sz="1200"/>
            </a:lvl1pPr>
          </a:lstStyle>
          <a:p>
            <a:endParaRPr lang="sl-SI"/>
          </a:p>
        </p:txBody>
      </p:sp>
      <p:sp>
        <p:nvSpPr>
          <p:cNvPr id="5" name="Označba mesta številke diapozitiva 4"/>
          <p:cNvSpPr>
            <a:spLocks noGrp="1"/>
          </p:cNvSpPr>
          <p:nvPr>
            <p:ph type="sldNum" sz="quarter" idx="3"/>
          </p:nvPr>
        </p:nvSpPr>
        <p:spPr>
          <a:xfrm>
            <a:off x="3901973" y="9515762"/>
            <a:ext cx="2986153" cy="502951"/>
          </a:xfrm>
          <a:prstGeom prst="rect">
            <a:avLst/>
          </a:prstGeom>
        </p:spPr>
        <p:txBody>
          <a:bodyPr vert="horz" lIns="93122" tIns="46561" rIns="93122" bIns="46561" rtlCol="0" anchor="b"/>
          <a:lstStyle>
            <a:lvl1pPr algn="r">
              <a:defRPr sz="1200"/>
            </a:lvl1pPr>
          </a:lstStyle>
          <a:p>
            <a:fld id="{AC1CAE2F-EC79-46E3-A008-0DF32C836DEC}" type="slidenum">
              <a:rPr lang="sl-SI" smtClean="0"/>
              <a:t>‹#›</a:t>
            </a:fld>
            <a:endParaRPr lang="sl-SI"/>
          </a:p>
        </p:txBody>
      </p:sp>
    </p:spTree>
    <p:extLst>
      <p:ext uri="{BB962C8B-B14F-4D97-AF65-F5344CB8AC3E}">
        <p14:creationId xmlns:p14="http://schemas.microsoft.com/office/powerpoint/2010/main" val="4034251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D51526E5-1EC8-4F36-9C13-6094EEA7FB55}" type="datetimeFigureOut">
              <a:rPr lang="sl-SI" smtClean="0"/>
              <a:t>11. 09. 2025</a:t>
            </a:fld>
            <a:endParaRPr lang="sl-SI"/>
          </a:p>
        </p:txBody>
      </p:sp>
      <p:sp>
        <p:nvSpPr>
          <p:cNvPr id="4" name="Označba mesta stranske slike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2E0D8917-142D-4923-8CE1-613B86D1BE1F}" type="slidenum">
              <a:rPr lang="sl-SI" smtClean="0"/>
              <a:t>‹#›</a:t>
            </a:fld>
            <a:endParaRPr lang="sl-SI"/>
          </a:p>
        </p:txBody>
      </p:sp>
    </p:spTree>
    <p:extLst>
      <p:ext uri="{BB962C8B-B14F-4D97-AF65-F5344CB8AC3E}">
        <p14:creationId xmlns:p14="http://schemas.microsoft.com/office/powerpoint/2010/main" val="158904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a:t>
            </a:fld>
            <a:endParaRPr lang="sl-SI"/>
          </a:p>
        </p:txBody>
      </p:sp>
    </p:spTree>
    <p:extLst>
      <p:ext uri="{BB962C8B-B14F-4D97-AF65-F5344CB8AC3E}">
        <p14:creationId xmlns:p14="http://schemas.microsoft.com/office/powerpoint/2010/main" val="216253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10</a:t>
            </a:fld>
            <a:endParaRPr lang="sl-SI"/>
          </a:p>
        </p:txBody>
      </p:sp>
    </p:spTree>
    <p:extLst>
      <p:ext uri="{BB962C8B-B14F-4D97-AF65-F5344CB8AC3E}">
        <p14:creationId xmlns:p14="http://schemas.microsoft.com/office/powerpoint/2010/main" val="141301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11</a:t>
            </a:fld>
            <a:endParaRPr lang="sl-SI"/>
          </a:p>
        </p:txBody>
      </p:sp>
    </p:spTree>
    <p:extLst>
      <p:ext uri="{BB962C8B-B14F-4D97-AF65-F5344CB8AC3E}">
        <p14:creationId xmlns:p14="http://schemas.microsoft.com/office/powerpoint/2010/main" val="155282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12</a:t>
            </a:fld>
            <a:endParaRPr lang="sl-SI"/>
          </a:p>
        </p:txBody>
      </p:sp>
    </p:spTree>
    <p:extLst>
      <p:ext uri="{BB962C8B-B14F-4D97-AF65-F5344CB8AC3E}">
        <p14:creationId xmlns:p14="http://schemas.microsoft.com/office/powerpoint/2010/main" val="1652956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13</a:t>
            </a:fld>
            <a:endParaRPr lang="sl-SI"/>
          </a:p>
        </p:txBody>
      </p:sp>
    </p:spTree>
    <p:extLst>
      <p:ext uri="{BB962C8B-B14F-4D97-AF65-F5344CB8AC3E}">
        <p14:creationId xmlns:p14="http://schemas.microsoft.com/office/powerpoint/2010/main" val="4033033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14</a:t>
            </a:fld>
            <a:endParaRPr lang="sl-SI"/>
          </a:p>
        </p:txBody>
      </p:sp>
    </p:spTree>
    <p:extLst>
      <p:ext uri="{BB962C8B-B14F-4D97-AF65-F5344CB8AC3E}">
        <p14:creationId xmlns:p14="http://schemas.microsoft.com/office/powerpoint/2010/main" val="365393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15</a:t>
            </a:fld>
            <a:endParaRPr lang="sl-SI"/>
          </a:p>
        </p:txBody>
      </p:sp>
    </p:spTree>
    <p:extLst>
      <p:ext uri="{BB962C8B-B14F-4D97-AF65-F5344CB8AC3E}">
        <p14:creationId xmlns:p14="http://schemas.microsoft.com/office/powerpoint/2010/main" val="137056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16</a:t>
            </a:fld>
            <a:endParaRPr lang="sl-SI"/>
          </a:p>
        </p:txBody>
      </p:sp>
    </p:spTree>
    <p:extLst>
      <p:ext uri="{BB962C8B-B14F-4D97-AF65-F5344CB8AC3E}">
        <p14:creationId xmlns:p14="http://schemas.microsoft.com/office/powerpoint/2010/main" val="325595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17</a:t>
            </a:fld>
            <a:endParaRPr lang="sl-SI"/>
          </a:p>
        </p:txBody>
      </p:sp>
    </p:spTree>
    <p:extLst>
      <p:ext uri="{BB962C8B-B14F-4D97-AF65-F5344CB8AC3E}">
        <p14:creationId xmlns:p14="http://schemas.microsoft.com/office/powerpoint/2010/main" val="3850927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18</a:t>
            </a:fld>
            <a:endParaRPr lang="sl-SI"/>
          </a:p>
        </p:txBody>
      </p:sp>
    </p:spTree>
    <p:extLst>
      <p:ext uri="{BB962C8B-B14F-4D97-AF65-F5344CB8AC3E}">
        <p14:creationId xmlns:p14="http://schemas.microsoft.com/office/powerpoint/2010/main" val="14040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19</a:t>
            </a:fld>
            <a:endParaRPr lang="sl-SI"/>
          </a:p>
        </p:txBody>
      </p:sp>
    </p:spTree>
    <p:extLst>
      <p:ext uri="{BB962C8B-B14F-4D97-AF65-F5344CB8AC3E}">
        <p14:creationId xmlns:p14="http://schemas.microsoft.com/office/powerpoint/2010/main" val="340285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a:t>
            </a:fld>
            <a:endParaRPr lang="sl-SI"/>
          </a:p>
        </p:txBody>
      </p:sp>
    </p:spTree>
    <p:extLst>
      <p:ext uri="{BB962C8B-B14F-4D97-AF65-F5344CB8AC3E}">
        <p14:creationId xmlns:p14="http://schemas.microsoft.com/office/powerpoint/2010/main" val="2440443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20</a:t>
            </a:fld>
            <a:endParaRPr lang="sl-SI"/>
          </a:p>
        </p:txBody>
      </p:sp>
    </p:spTree>
    <p:extLst>
      <p:ext uri="{BB962C8B-B14F-4D97-AF65-F5344CB8AC3E}">
        <p14:creationId xmlns:p14="http://schemas.microsoft.com/office/powerpoint/2010/main" val="3012606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21</a:t>
            </a:fld>
            <a:endParaRPr lang="sl-SI"/>
          </a:p>
        </p:txBody>
      </p:sp>
    </p:spTree>
    <p:extLst>
      <p:ext uri="{BB962C8B-B14F-4D97-AF65-F5344CB8AC3E}">
        <p14:creationId xmlns:p14="http://schemas.microsoft.com/office/powerpoint/2010/main" val="3588981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22</a:t>
            </a:fld>
            <a:endParaRPr lang="sl-SI"/>
          </a:p>
        </p:txBody>
      </p:sp>
    </p:spTree>
    <p:extLst>
      <p:ext uri="{BB962C8B-B14F-4D97-AF65-F5344CB8AC3E}">
        <p14:creationId xmlns:p14="http://schemas.microsoft.com/office/powerpoint/2010/main" val="870421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23</a:t>
            </a:fld>
            <a:endParaRPr lang="sl-SI"/>
          </a:p>
        </p:txBody>
      </p:sp>
    </p:spTree>
    <p:extLst>
      <p:ext uri="{BB962C8B-B14F-4D97-AF65-F5344CB8AC3E}">
        <p14:creationId xmlns:p14="http://schemas.microsoft.com/office/powerpoint/2010/main" val="2954208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24</a:t>
            </a:fld>
            <a:endParaRPr lang="sl-SI"/>
          </a:p>
        </p:txBody>
      </p:sp>
    </p:spTree>
    <p:extLst>
      <p:ext uri="{BB962C8B-B14F-4D97-AF65-F5344CB8AC3E}">
        <p14:creationId xmlns:p14="http://schemas.microsoft.com/office/powerpoint/2010/main" val="2279526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25</a:t>
            </a:fld>
            <a:endParaRPr lang="sl-SI"/>
          </a:p>
        </p:txBody>
      </p:sp>
    </p:spTree>
    <p:extLst>
      <p:ext uri="{BB962C8B-B14F-4D97-AF65-F5344CB8AC3E}">
        <p14:creationId xmlns:p14="http://schemas.microsoft.com/office/powerpoint/2010/main" val="639574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26</a:t>
            </a:fld>
            <a:endParaRPr lang="sl-SI"/>
          </a:p>
        </p:txBody>
      </p:sp>
    </p:spTree>
    <p:extLst>
      <p:ext uri="{BB962C8B-B14F-4D97-AF65-F5344CB8AC3E}">
        <p14:creationId xmlns:p14="http://schemas.microsoft.com/office/powerpoint/2010/main" val="4053050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27</a:t>
            </a:fld>
            <a:endParaRPr lang="sl-SI"/>
          </a:p>
        </p:txBody>
      </p:sp>
    </p:spTree>
    <p:extLst>
      <p:ext uri="{BB962C8B-B14F-4D97-AF65-F5344CB8AC3E}">
        <p14:creationId xmlns:p14="http://schemas.microsoft.com/office/powerpoint/2010/main" val="2379410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28</a:t>
            </a:fld>
            <a:endParaRPr lang="sl-SI"/>
          </a:p>
        </p:txBody>
      </p:sp>
    </p:spTree>
    <p:extLst>
      <p:ext uri="{BB962C8B-B14F-4D97-AF65-F5344CB8AC3E}">
        <p14:creationId xmlns:p14="http://schemas.microsoft.com/office/powerpoint/2010/main" val="3880387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29</a:t>
            </a:fld>
            <a:endParaRPr lang="sl-SI"/>
          </a:p>
        </p:txBody>
      </p:sp>
    </p:spTree>
    <p:extLst>
      <p:ext uri="{BB962C8B-B14F-4D97-AF65-F5344CB8AC3E}">
        <p14:creationId xmlns:p14="http://schemas.microsoft.com/office/powerpoint/2010/main" val="385353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a:t>
            </a:fld>
            <a:endParaRPr lang="sl-SI"/>
          </a:p>
        </p:txBody>
      </p:sp>
    </p:spTree>
    <p:extLst>
      <p:ext uri="{BB962C8B-B14F-4D97-AF65-F5344CB8AC3E}">
        <p14:creationId xmlns:p14="http://schemas.microsoft.com/office/powerpoint/2010/main" val="1139516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30</a:t>
            </a:fld>
            <a:endParaRPr lang="sl-SI"/>
          </a:p>
        </p:txBody>
      </p:sp>
    </p:spTree>
    <p:extLst>
      <p:ext uri="{BB962C8B-B14F-4D97-AF65-F5344CB8AC3E}">
        <p14:creationId xmlns:p14="http://schemas.microsoft.com/office/powerpoint/2010/main" val="1778969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31</a:t>
            </a:fld>
            <a:endParaRPr lang="sl-SI"/>
          </a:p>
        </p:txBody>
      </p:sp>
    </p:spTree>
    <p:extLst>
      <p:ext uri="{BB962C8B-B14F-4D97-AF65-F5344CB8AC3E}">
        <p14:creationId xmlns:p14="http://schemas.microsoft.com/office/powerpoint/2010/main" val="3737085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32</a:t>
            </a:fld>
            <a:endParaRPr lang="sl-SI"/>
          </a:p>
        </p:txBody>
      </p:sp>
    </p:spTree>
    <p:extLst>
      <p:ext uri="{BB962C8B-B14F-4D97-AF65-F5344CB8AC3E}">
        <p14:creationId xmlns:p14="http://schemas.microsoft.com/office/powerpoint/2010/main" val="3883656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33</a:t>
            </a:fld>
            <a:endParaRPr lang="sl-SI"/>
          </a:p>
        </p:txBody>
      </p:sp>
    </p:spTree>
    <p:extLst>
      <p:ext uri="{BB962C8B-B14F-4D97-AF65-F5344CB8AC3E}">
        <p14:creationId xmlns:p14="http://schemas.microsoft.com/office/powerpoint/2010/main" val="2429972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34</a:t>
            </a:fld>
            <a:endParaRPr lang="sl-SI"/>
          </a:p>
        </p:txBody>
      </p:sp>
    </p:spTree>
    <p:extLst>
      <p:ext uri="{BB962C8B-B14F-4D97-AF65-F5344CB8AC3E}">
        <p14:creationId xmlns:p14="http://schemas.microsoft.com/office/powerpoint/2010/main" val="2283253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35</a:t>
            </a:fld>
            <a:endParaRPr lang="sl-SI"/>
          </a:p>
        </p:txBody>
      </p:sp>
    </p:spTree>
    <p:extLst>
      <p:ext uri="{BB962C8B-B14F-4D97-AF65-F5344CB8AC3E}">
        <p14:creationId xmlns:p14="http://schemas.microsoft.com/office/powerpoint/2010/main" val="2737720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36</a:t>
            </a:fld>
            <a:endParaRPr lang="sl-SI"/>
          </a:p>
        </p:txBody>
      </p:sp>
    </p:spTree>
    <p:extLst>
      <p:ext uri="{BB962C8B-B14F-4D97-AF65-F5344CB8AC3E}">
        <p14:creationId xmlns:p14="http://schemas.microsoft.com/office/powerpoint/2010/main" val="4084515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37</a:t>
            </a:fld>
            <a:endParaRPr lang="sl-SI"/>
          </a:p>
        </p:txBody>
      </p:sp>
    </p:spTree>
    <p:extLst>
      <p:ext uri="{BB962C8B-B14F-4D97-AF65-F5344CB8AC3E}">
        <p14:creationId xmlns:p14="http://schemas.microsoft.com/office/powerpoint/2010/main" val="1270435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38</a:t>
            </a:fld>
            <a:endParaRPr lang="sl-SI"/>
          </a:p>
        </p:txBody>
      </p:sp>
    </p:spTree>
    <p:extLst>
      <p:ext uri="{BB962C8B-B14F-4D97-AF65-F5344CB8AC3E}">
        <p14:creationId xmlns:p14="http://schemas.microsoft.com/office/powerpoint/2010/main" val="1025182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39</a:t>
            </a:fld>
            <a:endParaRPr lang="sl-SI"/>
          </a:p>
        </p:txBody>
      </p:sp>
    </p:spTree>
    <p:extLst>
      <p:ext uri="{BB962C8B-B14F-4D97-AF65-F5344CB8AC3E}">
        <p14:creationId xmlns:p14="http://schemas.microsoft.com/office/powerpoint/2010/main" val="208764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4</a:t>
            </a:fld>
            <a:endParaRPr lang="sl-SI"/>
          </a:p>
        </p:txBody>
      </p:sp>
    </p:spTree>
    <p:extLst>
      <p:ext uri="{BB962C8B-B14F-4D97-AF65-F5344CB8AC3E}">
        <p14:creationId xmlns:p14="http://schemas.microsoft.com/office/powerpoint/2010/main" val="367082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5</a:t>
            </a:fld>
            <a:endParaRPr lang="sl-SI"/>
          </a:p>
        </p:txBody>
      </p:sp>
    </p:spTree>
    <p:extLst>
      <p:ext uri="{BB962C8B-B14F-4D97-AF65-F5344CB8AC3E}">
        <p14:creationId xmlns:p14="http://schemas.microsoft.com/office/powerpoint/2010/main" val="312950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6</a:t>
            </a:fld>
            <a:endParaRPr lang="sl-SI"/>
          </a:p>
        </p:txBody>
      </p:sp>
    </p:spTree>
    <p:extLst>
      <p:ext uri="{BB962C8B-B14F-4D97-AF65-F5344CB8AC3E}">
        <p14:creationId xmlns:p14="http://schemas.microsoft.com/office/powerpoint/2010/main" val="180750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7</a:t>
            </a:fld>
            <a:endParaRPr lang="sl-SI"/>
          </a:p>
        </p:txBody>
      </p:sp>
    </p:spTree>
    <p:extLst>
      <p:ext uri="{BB962C8B-B14F-4D97-AF65-F5344CB8AC3E}">
        <p14:creationId xmlns:p14="http://schemas.microsoft.com/office/powerpoint/2010/main" val="203586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8</a:t>
            </a:fld>
            <a:endParaRPr lang="sl-SI"/>
          </a:p>
        </p:txBody>
      </p:sp>
    </p:spTree>
    <p:extLst>
      <p:ext uri="{BB962C8B-B14F-4D97-AF65-F5344CB8AC3E}">
        <p14:creationId xmlns:p14="http://schemas.microsoft.com/office/powerpoint/2010/main" val="274944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2E0D8917-142D-4923-8CE1-613B86D1BE1F}" type="slidenum">
              <a:rPr lang="sl-SI" smtClean="0"/>
              <a:t>9</a:t>
            </a:fld>
            <a:endParaRPr lang="sl-SI"/>
          </a:p>
        </p:txBody>
      </p:sp>
    </p:spTree>
    <p:extLst>
      <p:ext uri="{BB962C8B-B14F-4D97-AF65-F5344CB8AC3E}">
        <p14:creationId xmlns:p14="http://schemas.microsoft.com/office/powerpoint/2010/main" val="244461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43D1474E-2185-404F-800A-73F792488F52}" type="datetimeFigureOut">
              <a:rPr lang="en-GB" smtClean="0"/>
              <a:t>11/09/2025</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375159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3D1474E-2185-404F-800A-73F792488F52}" type="datetimeFigureOut">
              <a:rPr lang="en-GB" smtClean="0"/>
              <a:t>11/09/2025</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155821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3D1474E-2185-404F-800A-73F792488F52}" type="datetimeFigureOut">
              <a:rPr lang="en-GB" smtClean="0"/>
              <a:t>11/09/2025</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282905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43D1474E-2185-404F-800A-73F792488F52}"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241769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3D1474E-2185-404F-800A-73F792488F52}" type="datetimeFigureOut">
              <a:rPr lang="en-GB" smtClean="0"/>
              <a:t>11/09/2025</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215633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43D1474E-2185-404F-800A-73F792488F52}" type="datetimeFigureOut">
              <a:rPr lang="en-GB" smtClean="0"/>
              <a:t>11/09/2025</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321926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43D1474E-2185-404F-800A-73F792488F52}" type="datetimeFigureOut">
              <a:rPr lang="en-GB" smtClean="0"/>
              <a:t>11/09/2025</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265261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43D1474E-2185-404F-800A-73F792488F52}" type="datetimeFigureOut">
              <a:rPr lang="en-GB" smtClean="0"/>
              <a:t>11/09/2025</a:t>
            </a:fld>
            <a:endParaRPr lang="en-GB"/>
          </a:p>
        </p:txBody>
      </p:sp>
      <p:sp>
        <p:nvSpPr>
          <p:cNvPr id="8" name="Označba mesta noge 7"/>
          <p:cNvSpPr>
            <a:spLocks noGrp="1"/>
          </p:cNvSpPr>
          <p:nvPr>
            <p:ph type="ftr" sz="quarter" idx="11"/>
          </p:nvPr>
        </p:nvSpPr>
        <p:spPr/>
        <p:txBody>
          <a:bodyPr/>
          <a:lstStyle/>
          <a:p>
            <a:endParaRPr lang="en-GB"/>
          </a:p>
        </p:txBody>
      </p:sp>
      <p:sp>
        <p:nvSpPr>
          <p:cNvPr id="9" name="Označba mesta številke diapozitiva 8"/>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296133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43D1474E-2185-404F-800A-73F792488F52}" type="datetimeFigureOut">
              <a:rPr lang="en-GB" smtClean="0"/>
              <a:t>11/09/2025</a:t>
            </a:fld>
            <a:endParaRPr lang="en-GB"/>
          </a:p>
        </p:txBody>
      </p:sp>
      <p:sp>
        <p:nvSpPr>
          <p:cNvPr id="4" name="Označba mesta noge 3"/>
          <p:cNvSpPr>
            <a:spLocks noGrp="1"/>
          </p:cNvSpPr>
          <p:nvPr>
            <p:ph type="ftr" sz="quarter" idx="11"/>
          </p:nvPr>
        </p:nvSpPr>
        <p:spPr/>
        <p:txBody>
          <a:bodyPr/>
          <a:lstStyle/>
          <a:p>
            <a:endParaRPr lang="en-GB"/>
          </a:p>
        </p:txBody>
      </p:sp>
      <p:sp>
        <p:nvSpPr>
          <p:cNvPr id="5" name="Označba mesta številke diapozitiva 4"/>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36144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3D1474E-2185-404F-800A-73F792488F52}" type="datetimeFigureOut">
              <a:rPr lang="en-GB" smtClean="0"/>
              <a:t>11/09/2025</a:t>
            </a:fld>
            <a:endParaRPr lang="en-GB"/>
          </a:p>
        </p:txBody>
      </p:sp>
      <p:sp>
        <p:nvSpPr>
          <p:cNvPr id="3" name="Označba mesta noge 2"/>
          <p:cNvSpPr>
            <a:spLocks noGrp="1"/>
          </p:cNvSpPr>
          <p:nvPr>
            <p:ph type="ftr" sz="quarter" idx="11"/>
          </p:nvPr>
        </p:nvSpPr>
        <p:spPr/>
        <p:txBody>
          <a:bodyPr/>
          <a:lstStyle/>
          <a:p>
            <a:endParaRPr lang="en-GB"/>
          </a:p>
        </p:txBody>
      </p:sp>
      <p:sp>
        <p:nvSpPr>
          <p:cNvPr id="4" name="Označba mesta številke diapozitiva 3"/>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269006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43D1474E-2185-404F-800A-73F792488F52}" type="datetimeFigureOut">
              <a:rPr lang="en-GB" smtClean="0"/>
              <a:t>11/09/2025</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335579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43D1474E-2185-404F-800A-73F792488F52}" type="datetimeFigureOut">
              <a:rPr lang="en-GB" smtClean="0"/>
              <a:t>11/09/2025</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43F02B01-5837-41B6-BEB0-C8433A05DC60}" type="slidenum">
              <a:rPr lang="en-GB" smtClean="0"/>
              <a:t>‹#›</a:t>
            </a:fld>
            <a:endParaRPr lang="en-GB"/>
          </a:p>
        </p:txBody>
      </p:sp>
    </p:spTree>
    <p:extLst>
      <p:ext uri="{BB962C8B-B14F-4D97-AF65-F5344CB8AC3E}">
        <p14:creationId xmlns:p14="http://schemas.microsoft.com/office/powerpoint/2010/main" val="25239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1474E-2185-404F-800A-73F792488F52}" type="datetimeFigureOut">
              <a:rPr lang="en-GB" smtClean="0"/>
              <a:t>11/09/2025</a:t>
            </a:fld>
            <a:endParaRPr lang="en-GB"/>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02B01-5837-41B6-BEB0-C8433A05DC60}" type="slidenum">
              <a:rPr lang="en-GB" smtClean="0"/>
              <a:t>‹#›</a:t>
            </a:fld>
            <a:endParaRPr lang="en-GB"/>
          </a:p>
        </p:txBody>
      </p:sp>
    </p:spTree>
    <p:extLst>
      <p:ext uri="{BB962C8B-B14F-4D97-AF65-F5344CB8AC3E}">
        <p14:creationId xmlns:p14="http://schemas.microsoft.com/office/powerpoint/2010/main" val="215452252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vropskasredstva.si/app/uploads/2023/10/NUS_2021-2027_verzija_1-1.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srs.si/pregledPredpisa?id=URED890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as-ok.si/1-javni-poziv-esr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las-ok.s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vropskasredstva.si/" TargetMode="External"/><Relationship Id="rId7"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jpg"/><Relationship Id="rId4" Type="http://schemas.openxmlformats.org/officeDocument/2006/relationships/hyperlink" Target="http://www.las-ok.si/"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hyperlink" Target="chrome-extension://efaidnbmnnnibpcajpcglclefindmkaj/https:/evropskasredstva.si/app/uploads/2023/03/ESP-CGP-2021-2027_300323_koncna.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3325" y="697832"/>
            <a:ext cx="10504933" cy="2562726"/>
          </a:xfrm>
        </p:spPr>
        <p:txBody>
          <a:bodyPr>
            <a:normAutofit/>
          </a:bodyPr>
          <a:lstStyle/>
          <a:p>
            <a:r>
              <a:rPr lang="sl-SI" sz="3600" b="1" dirty="0">
                <a:solidFill>
                  <a:srgbClr val="0070C0"/>
                </a:solidFill>
              </a:rPr>
              <a:t>DELAVNICA ZA UPRAVIČENCE PROJEKTOV</a:t>
            </a:r>
            <a:r>
              <a:rPr lang="en-GB" sz="3600" b="1" dirty="0">
                <a:solidFill>
                  <a:srgbClr val="0070C0"/>
                </a:solidFill>
              </a:rPr>
              <a:t> </a:t>
            </a:r>
            <a:r>
              <a:rPr lang="sl-SI" sz="3600" b="1" dirty="0">
                <a:solidFill>
                  <a:srgbClr val="0070C0"/>
                </a:solidFill>
              </a:rPr>
              <a:t>LEADER/CLLD</a:t>
            </a:r>
            <a:r>
              <a:rPr lang="en-GB" sz="3600" b="1" dirty="0">
                <a:solidFill>
                  <a:srgbClr val="0070C0"/>
                </a:solidFill>
              </a:rPr>
              <a:t> za </a:t>
            </a:r>
            <a:r>
              <a:rPr lang="en-GB" sz="3600" b="1" dirty="0" err="1">
                <a:solidFill>
                  <a:srgbClr val="0070C0"/>
                </a:solidFill>
              </a:rPr>
              <a:t>izvajanje</a:t>
            </a:r>
            <a:r>
              <a:rPr lang="en-GB" sz="3600" b="1" dirty="0">
                <a:solidFill>
                  <a:srgbClr val="0070C0"/>
                </a:solidFill>
              </a:rPr>
              <a:t> </a:t>
            </a:r>
            <a:r>
              <a:rPr lang="sl-SI" sz="3600" b="1" dirty="0">
                <a:solidFill>
                  <a:srgbClr val="0070C0"/>
                </a:solidFill>
              </a:rPr>
              <a:t>S</a:t>
            </a:r>
            <a:r>
              <a:rPr lang="en-GB" sz="3600" b="1" dirty="0" err="1">
                <a:solidFill>
                  <a:srgbClr val="0070C0"/>
                </a:solidFill>
              </a:rPr>
              <a:t>trategije</a:t>
            </a:r>
            <a:r>
              <a:rPr lang="en-GB" sz="3600" b="1" dirty="0">
                <a:solidFill>
                  <a:srgbClr val="0070C0"/>
                </a:solidFill>
              </a:rPr>
              <a:t> </a:t>
            </a:r>
            <a:r>
              <a:rPr lang="en-GB" sz="3600" b="1" dirty="0" err="1">
                <a:solidFill>
                  <a:srgbClr val="0070C0"/>
                </a:solidFill>
              </a:rPr>
              <a:t>lokalnega</a:t>
            </a:r>
            <a:r>
              <a:rPr lang="en-GB" sz="3600" b="1" dirty="0">
                <a:solidFill>
                  <a:srgbClr val="0070C0"/>
                </a:solidFill>
              </a:rPr>
              <a:t> </a:t>
            </a:r>
            <a:r>
              <a:rPr lang="en-GB" sz="3600" b="1" dirty="0" err="1">
                <a:solidFill>
                  <a:srgbClr val="0070C0"/>
                </a:solidFill>
              </a:rPr>
              <a:t>razvoja</a:t>
            </a:r>
            <a:r>
              <a:rPr lang="en-GB" sz="3600" b="1" dirty="0">
                <a:solidFill>
                  <a:srgbClr val="0070C0"/>
                </a:solidFill>
              </a:rPr>
              <a:t> LAS Obsotelje in Kozjansko v </a:t>
            </a:r>
            <a:r>
              <a:rPr lang="en-GB" sz="3600" b="1" dirty="0" err="1">
                <a:solidFill>
                  <a:srgbClr val="0070C0"/>
                </a:solidFill>
              </a:rPr>
              <a:t>programskem</a:t>
            </a:r>
            <a:r>
              <a:rPr lang="en-GB" sz="3600" b="1" dirty="0">
                <a:solidFill>
                  <a:srgbClr val="0070C0"/>
                </a:solidFill>
              </a:rPr>
              <a:t> </a:t>
            </a:r>
            <a:r>
              <a:rPr lang="en-GB" sz="3600" b="1" dirty="0" err="1">
                <a:solidFill>
                  <a:srgbClr val="0070C0"/>
                </a:solidFill>
              </a:rPr>
              <a:t>obdobju</a:t>
            </a:r>
            <a:r>
              <a:rPr lang="en-GB" sz="3600" b="1" dirty="0">
                <a:solidFill>
                  <a:srgbClr val="0070C0"/>
                </a:solidFill>
              </a:rPr>
              <a:t> </a:t>
            </a:r>
            <a:r>
              <a:rPr lang="sl-SI" sz="3600" b="1" dirty="0">
                <a:solidFill>
                  <a:srgbClr val="0070C0"/>
                </a:solidFill>
              </a:rPr>
              <a:t>2021-2027</a:t>
            </a:r>
            <a:r>
              <a:rPr lang="en-GB" sz="3600" b="1" dirty="0">
                <a:solidFill>
                  <a:srgbClr val="0070C0"/>
                </a:solidFill>
              </a:rPr>
              <a:t>, </a:t>
            </a:r>
            <a:br>
              <a:rPr lang="sl-SI" sz="3600" b="1" dirty="0">
                <a:solidFill>
                  <a:srgbClr val="0070C0"/>
                </a:solidFill>
              </a:rPr>
            </a:br>
            <a:r>
              <a:rPr lang="en-GB" sz="3600" b="1" dirty="0" err="1">
                <a:solidFill>
                  <a:srgbClr val="0070C0"/>
                </a:solidFill>
              </a:rPr>
              <a:t>sofinancirane</a:t>
            </a:r>
            <a:r>
              <a:rPr lang="en-GB" sz="3600" b="1" dirty="0">
                <a:solidFill>
                  <a:srgbClr val="0070C0"/>
                </a:solidFill>
              </a:rPr>
              <a:t> </a:t>
            </a:r>
            <a:r>
              <a:rPr lang="en-GB" sz="3600" b="1" dirty="0" err="1">
                <a:solidFill>
                  <a:srgbClr val="0070C0"/>
                </a:solidFill>
              </a:rPr>
              <a:t>iz</a:t>
            </a:r>
            <a:r>
              <a:rPr lang="en-GB" sz="3600" b="1" dirty="0">
                <a:solidFill>
                  <a:srgbClr val="0070C0"/>
                </a:solidFill>
              </a:rPr>
              <a:t> </a:t>
            </a:r>
            <a:r>
              <a:rPr lang="en-GB" sz="3600" b="1" dirty="0" err="1">
                <a:solidFill>
                  <a:srgbClr val="0070C0"/>
                </a:solidFill>
              </a:rPr>
              <a:t>sklada</a:t>
            </a:r>
            <a:r>
              <a:rPr lang="en-GB" sz="3600" b="1" dirty="0">
                <a:solidFill>
                  <a:srgbClr val="0070C0"/>
                </a:solidFill>
              </a:rPr>
              <a:t> E</a:t>
            </a:r>
            <a:r>
              <a:rPr lang="sl-SI" sz="3600" b="1" dirty="0">
                <a:solidFill>
                  <a:srgbClr val="0070C0"/>
                </a:solidFill>
              </a:rPr>
              <a:t>SRR</a:t>
            </a:r>
            <a:endParaRPr lang="en-GB" sz="3600" b="1" dirty="0">
              <a:solidFill>
                <a:srgbClr val="0070C0"/>
              </a:solidFill>
            </a:endParaRPr>
          </a:p>
        </p:txBody>
      </p:sp>
      <p:sp>
        <p:nvSpPr>
          <p:cNvPr id="3" name="Podnaslov 2"/>
          <p:cNvSpPr>
            <a:spLocks noGrp="1"/>
          </p:cNvSpPr>
          <p:nvPr>
            <p:ph type="subTitle" idx="1"/>
          </p:nvPr>
        </p:nvSpPr>
        <p:spPr>
          <a:xfrm>
            <a:off x="1523999" y="3602038"/>
            <a:ext cx="9819503" cy="1655762"/>
          </a:xfrm>
        </p:spPr>
        <p:txBody>
          <a:bodyPr>
            <a:normAutofit/>
          </a:bodyPr>
          <a:lstStyle/>
          <a:p>
            <a:endParaRPr lang="sl-SI" dirty="0"/>
          </a:p>
          <a:p>
            <a:pPr algn="r"/>
            <a:r>
              <a:rPr lang="sl-SI" sz="1800" dirty="0">
                <a:latin typeface="+mj-lt"/>
              </a:rPr>
              <a:t>Katja Romih, las.ok@rasotla.si</a:t>
            </a:r>
          </a:p>
          <a:p>
            <a:pPr algn="r"/>
            <a:r>
              <a:rPr lang="sl-SI" sz="1800" dirty="0">
                <a:latin typeface="+mj-lt"/>
              </a:rPr>
              <a:t>Šmarje pri Jelšah, 8. april 2025</a:t>
            </a:r>
          </a:p>
          <a:p>
            <a:endParaRPr lang="sl-SI" dirty="0"/>
          </a:p>
          <a:p>
            <a:endParaRPr lang="en-GB" dirty="0"/>
          </a:p>
        </p:txBody>
      </p:sp>
      <p:pic>
        <p:nvPicPr>
          <p:cNvPr id="8" name="Slika 7">
            <a:extLst>
              <a:ext uri="{FF2B5EF4-FFF2-40B4-BE49-F238E27FC236}">
                <a16:creationId xmlns:a16="http://schemas.microsoft.com/office/drawing/2014/main" id="{8AFEFB01-912A-4CB9-82DE-EFDC6F00F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459" y="5756271"/>
            <a:ext cx="5004664" cy="1101729"/>
          </a:xfrm>
          <a:prstGeom prst="rect">
            <a:avLst/>
          </a:prstGeom>
        </p:spPr>
      </p:pic>
    </p:spTree>
    <p:extLst>
      <p:ext uri="{BB962C8B-B14F-4D97-AF65-F5344CB8AC3E}">
        <p14:creationId xmlns:p14="http://schemas.microsoft.com/office/powerpoint/2010/main" val="398128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17289"/>
          </a:xfrm>
        </p:spPr>
        <p:txBody>
          <a:bodyPr>
            <a:normAutofit/>
          </a:bodyPr>
          <a:lstStyle/>
          <a:p>
            <a:r>
              <a:rPr lang="sl-SI" sz="2400" b="1" dirty="0"/>
              <a:t>3. GRADNJA</a:t>
            </a:r>
            <a:endParaRPr lang="sl-SI" sz="2400" dirty="0"/>
          </a:p>
        </p:txBody>
      </p:sp>
      <p:sp>
        <p:nvSpPr>
          <p:cNvPr id="4" name="Ograda vsebine 2"/>
          <p:cNvSpPr>
            <a:spLocks noGrp="1"/>
          </p:cNvSpPr>
          <p:nvPr>
            <p:ph idx="1"/>
          </p:nvPr>
        </p:nvSpPr>
        <p:spPr>
          <a:xfrm>
            <a:off x="629165" y="1038286"/>
            <a:ext cx="10933670" cy="5734173"/>
          </a:xfrm>
        </p:spPr>
        <p:txBody>
          <a:bodyPr>
            <a:normAutofit fontScale="77500" lnSpcReduction="20000"/>
          </a:bodyPr>
          <a:lstStyle/>
          <a:p>
            <a:pPr algn="ctr">
              <a:buNone/>
            </a:pPr>
            <a:r>
              <a:rPr lang="sl-SI" sz="2000" dirty="0">
                <a:latin typeface="+mj-lt"/>
              </a:rPr>
              <a:t>Med gradnjo objektov ter cilji sofinanciranega projekta mora obstajati </a:t>
            </a:r>
            <a:r>
              <a:rPr lang="sl-SI" sz="2000" b="1" dirty="0">
                <a:solidFill>
                  <a:schemeClr val="accent6">
                    <a:lumMod val="75000"/>
                  </a:schemeClr>
                </a:solidFill>
                <a:latin typeface="+mj-lt"/>
              </a:rPr>
              <a:t>neposredna povezava</a:t>
            </a:r>
            <a:r>
              <a:rPr lang="sl-SI" sz="2000" dirty="0">
                <a:latin typeface="+mj-lt"/>
              </a:rPr>
              <a:t>. </a:t>
            </a:r>
          </a:p>
          <a:p>
            <a:pPr algn="ctr">
              <a:buNone/>
            </a:pPr>
            <a:endParaRPr lang="sl-SI" sz="2000" dirty="0">
              <a:solidFill>
                <a:schemeClr val="accent6">
                  <a:lumMod val="75000"/>
                </a:schemeClr>
              </a:solidFill>
              <a:latin typeface="+mj-lt"/>
            </a:endParaRPr>
          </a:p>
          <a:p>
            <a:pPr algn="ctr">
              <a:buNone/>
            </a:pPr>
            <a:r>
              <a:rPr lang="sl-SI" sz="1900" dirty="0">
                <a:solidFill>
                  <a:schemeClr val="accent1">
                    <a:lumMod val="75000"/>
                  </a:schemeClr>
                </a:solidFill>
                <a:latin typeface="+mj-lt"/>
                <a:sym typeface="Wingdings" panose="05000000000000000000" pitchFamily="2" charset="2"/>
              </a:rPr>
              <a:t> </a:t>
            </a:r>
            <a:r>
              <a:rPr lang="sl-SI" sz="1900" b="1" dirty="0">
                <a:solidFill>
                  <a:schemeClr val="accent1">
                    <a:lumMod val="75000"/>
                  </a:schemeClr>
                </a:solidFill>
                <a:latin typeface="+mj-lt"/>
                <a:sym typeface="Wingdings" panose="05000000000000000000" pitchFamily="2" charset="2"/>
              </a:rPr>
              <a:t>Upravičeni so stroški </a:t>
            </a:r>
            <a:r>
              <a:rPr lang="sl-SI" sz="1900" dirty="0">
                <a:solidFill>
                  <a:schemeClr val="accent1">
                    <a:lumMod val="75000"/>
                  </a:schemeClr>
                </a:solidFill>
                <a:latin typeface="+mj-lt"/>
                <a:sym typeface="Wingdings" panose="05000000000000000000" pitchFamily="2" charset="2"/>
              </a:rPr>
              <a:t>za vse dejavnosti v zvezi s pripravo in izvedbo gradbenih, obrtniških in instalacijskih  del, vključno s projektno in investicijsko dokumentacijo. </a:t>
            </a:r>
            <a:endParaRPr lang="sl-SI" sz="1900" dirty="0">
              <a:solidFill>
                <a:schemeClr val="accent1">
                  <a:lumMod val="75000"/>
                </a:schemeClr>
              </a:solidFill>
              <a:latin typeface="+mj-lt"/>
            </a:endParaRPr>
          </a:p>
          <a:p>
            <a:pPr>
              <a:buNone/>
            </a:pPr>
            <a:endParaRPr lang="sl-SI" sz="1900" b="1" u="sng" dirty="0">
              <a:latin typeface="+mj-lt"/>
            </a:endParaRPr>
          </a:p>
          <a:p>
            <a:pPr>
              <a:buNone/>
            </a:pPr>
            <a:r>
              <a:rPr lang="sl-SI" sz="1900" b="1" u="sng" dirty="0">
                <a:latin typeface="+mj-lt"/>
              </a:rPr>
              <a:t>Dokazila:</a:t>
            </a:r>
          </a:p>
          <a:p>
            <a:pPr algn="just"/>
            <a:r>
              <a:rPr lang="sl-SI" sz="1700" b="1" dirty="0">
                <a:latin typeface="+mj-lt"/>
              </a:rPr>
              <a:t>dokazilo o lastništvu zemljišč</a:t>
            </a:r>
            <a:r>
              <a:rPr lang="sl-SI" sz="1700" dirty="0">
                <a:latin typeface="+mj-lt"/>
              </a:rPr>
              <a:t>, sklenjena pogodba, sklenjena notarsko overjena pogodba o najemu, pogodba o ustanovitvi stvarne služnosti, pogodba o ustanovitvi stavbne pravice, koncesijska pogodba ali drugo dokazilo v skladu z 9. členom Zakona o stvarnem premoženju države in samoupravnih lokalnih skupnosti (</a:t>
            </a:r>
            <a:r>
              <a:rPr lang="sl-SI" sz="1700" b="1" dirty="0">
                <a:latin typeface="+mj-lt"/>
              </a:rPr>
              <a:t>s trajanjem najmanj 5 let po zaključku projekta</a:t>
            </a:r>
            <a:r>
              <a:rPr lang="sl-SI" sz="1700" dirty="0">
                <a:latin typeface="+mj-lt"/>
              </a:rPr>
              <a:t>); </a:t>
            </a:r>
          </a:p>
          <a:p>
            <a:pPr algn="just"/>
            <a:r>
              <a:rPr lang="sl-SI" sz="1700" b="1" dirty="0">
                <a:latin typeface="+mj-lt"/>
              </a:rPr>
              <a:t>pravnomočno gradbeno dovoljenje</a:t>
            </a:r>
            <a:r>
              <a:rPr lang="sl-SI" sz="1700" dirty="0">
                <a:latin typeface="+mj-lt"/>
              </a:rPr>
              <a:t>, če ni bilo že priloženo (vključno z vsemi morebitnimi spremembami), za enostavne objekte za katere gradbeno dovoljenje ni predpisano / potrebno, se predloži dokazilo, da objekt ni v nasprotju s prostorskim aktom;</a:t>
            </a:r>
          </a:p>
          <a:p>
            <a:pPr algn="just"/>
            <a:r>
              <a:rPr lang="sl-SI" sz="1700" b="1" dirty="0">
                <a:latin typeface="+mj-lt"/>
              </a:rPr>
              <a:t>pogodba o gradbenih delih </a:t>
            </a:r>
            <a:r>
              <a:rPr lang="sl-SI" sz="1700" dirty="0">
                <a:latin typeface="+mj-lt"/>
              </a:rPr>
              <a:t>in sklenjeni dodatki;</a:t>
            </a:r>
          </a:p>
          <a:p>
            <a:pPr algn="just"/>
            <a:r>
              <a:rPr lang="sl-SI" sz="1700" b="1" dirty="0">
                <a:latin typeface="+mj-lt"/>
              </a:rPr>
              <a:t>gradbena situacija, račun, e- račun </a:t>
            </a:r>
            <a:r>
              <a:rPr lang="sl-SI" sz="1700" dirty="0">
                <a:latin typeface="+mj-lt"/>
              </a:rPr>
              <a:t>ali druga verodostojna knjigovodska listina;</a:t>
            </a:r>
          </a:p>
          <a:p>
            <a:pPr algn="just"/>
            <a:r>
              <a:rPr lang="sl-SI" sz="1700" b="1" dirty="0">
                <a:latin typeface="+mj-lt"/>
              </a:rPr>
              <a:t>dokazilo o plačilu</a:t>
            </a:r>
            <a:r>
              <a:rPr lang="sl-SI" sz="1700" dirty="0">
                <a:latin typeface="+mj-lt"/>
              </a:rPr>
              <a:t>;</a:t>
            </a:r>
          </a:p>
          <a:p>
            <a:pPr algn="just"/>
            <a:r>
              <a:rPr lang="sl-SI" sz="1700" b="1" dirty="0">
                <a:latin typeface="+mj-lt"/>
              </a:rPr>
              <a:t>dokazilo o opravljeni storitvi oz. izvedeni aktivnosti </a:t>
            </a:r>
            <a:r>
              <a:rPr lang="sl-SI" sz="1700" dirty="0">
                <a:latin typeface="+mj-lt"/>
              </a:rPr>
              <a:t>(npr. zapisniki, </a:t>
            </a:r>
            <a:r>
              <a:rPr lang="sl-SI" sz="1700" b="1" u="sng" dirty="0">
                <a:solidFill>
                  <a:schemeClr val="accent2">
                    <a:lumMod val="75000"/>
                  </a:schemeClr>
                </a:solidFill>
                <a:latin typeface="+mj-lt"/>
              </a:rPr>
              <a:t>datumsko in lokacijsko</a:t>
            </a:r>
            <a:r>
              <a:rPr lang="sl-SI" sz="1700" b="1" dirty="0">
                <a:solidFill>
                  <a:schemeClr val="accent2">
                    <a:lumMod val="75000"/>
                  </a:schemeClr>
                </a:solidFill>
                <a:latin typeface="+mj-lt"/>
              </a:rPr>
              <a:t> označene fotografije </a:t>
            </a:r>
            <a:r>
              <a:rPr lang="sl-SI" sz="1700" b="1" u="sng" dirty="0">
                <a:solidFill>
                  <a:schemeClr val="accent2">
                    <a:lumMod val="75000"/>
                  </a:schemeClr>
                </a:solidFill>
                <a:latin typeface="+mj-lt"/>
              </a:rPr>
              <a:t>pred, med in po </a:t>
            </a:r>
            <a:r>
              <a:rPr lang="sl-SI" sz="1700" b="1" dirty="0">
                <a:solidFill>
                  <a:schemeClr val="accent2">
                    <a:lumMod val="75000"/>
                  </a:schemeClr>
                </a:solidFill>
                <a:latin typeface="+mj-lt"/>
              </a:rPr>
              <a:t>izvedeni aktivnosti</a:t>
            </a:r>
            <a:r>
              <a:rPr lang="sl-SI" sz="1700" dirty="0">
                <a:latin typeface="+mj-lt"/>
              </a:rPr>
              <a:t>, končna poročila, ipd.);</a:t>
            </a:r>
          </a:p>
          <a:p>
            <a:pPr algn="just"/>
            <a:r>
              <a:rPr lang="sl-SI" sz="1700" b="1" dirty="0">
                <a:solidFill>
                  <a:schemeClr val="accent5">
                    <a:lumMod val="75000"/>
                  </a:schemeClr>
                </a:solidFill>
                <a:latin typeface="+mj-lt"/>
              </a:rPr>
              <a:t>uporabno dovoljenje </a:t>
            </a:r>
            <a:r>
              <a:rPr lang="sl-SI" sz="1700" dirty="0">
                <a:solidFill>
                  <a:schemeClr val="accent5">
                    <a:lumMod val="75000"/>
                  </a:schemeClr>
                </a:solidFill>
                <a:latin typeface="+mj-lt"/>
              </a:rPr>
              <a:t>(če je potrebno) in </a:t>
            </a:r>
            <a:r>
              <a:rPr lang="sl-SI" sz="1700" b="1" dirty="0">
                <a:solidFill>
                  <a:schemeClr val="accent5">
                    <a:lumMod val="75000"/>
                  </a:schemeClr>
                </a:solidFill>
                <a:latin typeface="+mj-lt"/>
              </a:rPr>
              <a:t>potrdilo o prevzemu</a:t>
            </a:r>
            <a:r>
              <a:rPr lang="sl-SI" sz="1700" dirty="0">
                <a:solidFill>
                  <a:schemeClr val="accent5">
                    <a:lumMod val="75000"/>
                  </a:schemeClr>
                </a:solidFill>
                <a:latin typeface="+mj-lt"/>
              </a:rPr>
              <a:t>;</a:t>
            </a:r>
          </a:p>
          <a:p>
            <a:pPr algn="just"/>
            <a:r>
              <a:rPr lang="sl-SI" sz="1700" b="1" dirty="0">
                <a:latin typeface="+mj-lt"/>
              </a:rPr>
              <a:t>dokumentacija v postopku izbire izvajalca</a:t>
            </a:r>
            <a:r>
              <a:rPr lang="sl-SI" sz="1700" dirty="0">
                <a:latin typeface="+mj-lt"/>
              </a:rPr>
              <a:t> (samo ob prvem uveljavljanju posameznih stroškov):</a:t>
            </a:r>
          </a:p>
          <a:p>
            <a:pPr lvl="1">
              <a:buFont typeface="Courier New" panose="02070309020205020404" pitchFamily="49" charset="0"/>
              <a:buChar char="o"/>
            </a:pPr>
            <a:r>
              <a:rPr lang="sl-SI" sz="1400" dirty="0">
                <a:latin typeface="+mj-lt"/>
              </a:rPr>
              <a:t>če je upravičenec naročnik po ZJN: dokumentacija izvedbe javnega naročila oziroma izbora izvajalca,</a:t>
            </a:r>
          </a:p>
          <a:p>
            <a:pPr lvl="1">
              <a:buFont typeface="Courier New" panose="02070309020205020404" pitchFamily="49" charset="0"/>
              <a:buChar char="o"/>
            </a:pPr>
            <a:r>
              <a:rPr lang="sl-SI" sz="1400" dirty="0">
                <a:latin typeface="+mj-lt"/>
              </a:rPr>
              <a:t>če upravičenec NI naročnik po ZJN oziroma če zakon ne predvideva javnega naročila, mora naročnik vseeno upoštevati načela ZJN in priložiti dokumente, iz katerih je razvidno, da je preveril trg: </a:t>
            </a:r>
          </a:p>
          <a:p>
            <a:pPr lvl="3">
              <a:buFont typeface="Courier New" panose="02070309020205020404" pitchFamily="49" charset="0"/>
              <a:buChar char="o"/>
            </a:pPr>
            <a:r>
              <a:rPr lang="sl-SI" sz="1300" dirty="0">
                <a:latin typeface="+mj-lt"/>
              </a:rPr>
              <a:t>zaznamek o preverjanju cen na trgu (poslano povpraševanje vsaj trem ponudnikom),</a:t>
            </a:r>
          </a:p>
          <a:p>
            <a:pPr lvl="3">
              <a:buFont typeface="Courier New" panose="02070309020205020404" pitchFamily="49" charset="0"/>
              <a:buChar char="o"/>
            </a:pPr>
            <a:r>
              <a:rPr lang="sl-SI" sz="1300" dirty="0">
                <a:latin typeface="+mj-lt"/>
              </a:rPr>
              <a:t>tri ponudbe</a:t>
            </a:r>
            <a:r>
              <a:rPr lang="sl-SI" sz="1700" dirty="0">
                <a:latin typeface="+mj-lt"/>
              </a:rPr>
              <a:t>.</a:t>
            </a:r>
          </a:p>
          <a:p>
            <a:pPr algn="ctr">
              <a:buNone/>
            </a:pPr>
            <a:br>
              <a:rPr lang="sl-SI" dirty="0">
                <a:latin typeface="+mj-lt"/>
              </a:rPr>
            </a:br>
            <a:r>
              <a:rPr lang="sl-SI" sz="1800" b="1" dirty="0">
                <a:solidFill>
                  <a:schemeClr val="accent6">
                    <a:lumMod val="75000"/>
                  </a:schemeClr>
                </a:solidFill>
                <a:latin typeface="+mj-lt"/>
              </a:rPr>
              <a:t>Komunalni prispevek NI upravičen strošek</a:t>
            </a:r>
            <a:r>
              <a:rPr lang="sl-SI" sz="1800" dirty="0">
                <a:solidFill>
                  <a:schemeClr val="accent6">
                    <a:lumMod val="75000"/>
                  </a:schemeClr>
                </a:solidFill>
                <a:latin typeface="+mj-lt"/>
              </a:rPr>
              <a:t>.</a:t>
            </a:r>
          </a:p>
        </p:txBody>
      </p:sp>
    </p:spTree>
    <p:extLst>
      <p:ext uri="{BB962C8B-B14F-4D97-AF65-F5344CB8AC3E}">
        <p14:creationId xmlns:p14="http://schemas.microsoft.com/office/powerpoint/2010/main" val="323864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71025"/>
            <a:ext cx="10515600" cy="738461"/>
          </a:xfrm>
        </p:spPr>
        <p:txBody>
          <a:bodyPr>
            <a:normAutofit/>
          </a:bodyPr>
          <a:lstStyle/>
          <a:p>
            <a:r>
              <a:rPr lang="sl-SI" sz="2400" b="1" dirty="0"/>
              <a:t>4. OPREMA IN DRUGA OPREDMETENA OSNOVNA SREDSTVA</a:t>
            </a:r>
            <a:endParaRPr lang="sl-SI" sz="2400" dirty="0"/>
          </a:p>
        </p:txBody>
      </p:sp>
      <p:sp>
        <p:nvSpPr>
          <p:cNvPr id="4" name="Ograda vsebine 2"/>
          <p:cNvSpPr>
            <a:spLocks noGrp="1"/>
          </p:cNvSpPr>
          <p:nvPr>
            <p:ph idx="1"/>
          </p:nvPr>
        </p:nvSpPr>
        <p:spPr>
          <a:xfrm>
            <a:off x="550905" y="1885991"/>
            <a:ext cx="11090189" cy="4972009"/>
          </a:xfrm>
        </p:spPr>
        <p:txBody>
          <a:bodyPr>
            <a:normAutofit fontScale="77500" lnSpcReduction="20000"/>
          </a:bodyPr>
          <a:lstStyle/>
          <a:p>
            <a:pPr>
              <a:buNone/>
            </a:pPr>
            <a:r>
              <a:rPr lang="sl-SI" sz="2000" b="1" u="sng" dirty="0">
                <a:latin typeface="+mj-lt"/>
              </a:rPr>
              <a:t>Dokazila:</a:t>
            </a:r>
          </a:p>
          <a:p>
            <a:r>
              <a:rPr lang="sl-SI" sz="2000" b="1" dirty="0">
                <a:latin typeface="+mj-lt"/>
              </a:rPr>
              <a:t>račun, e- račun </a:t>
            </a:r>
            <a:r>
              <a:rPr lang="sl-SI" sz="2000" dirty="0">
                <a:latin typeface="+mj-lt"/>
              </a:rPr>
              <a:t>ali druge verodostojne knjigovodske listine;</a:t>
            </a:r>
          </a:p>
          <a:p>
            <a:r>
              <a:rPr lang="sl-SI" sz="2000" b="1" dirty="0">
                <a:latin typeface="+mj-lt"/>
              </a:rPr>
              <a:t>naročilnica / pogodba o sodelovanju</a:t>
            </a:r>
            <a:r>
              <a:rPr lang="sl-SI" sz="2000" dirty="0">
                <a:latin typeface="+mj-lt"/>
              </a:rPr>
              <a:t>;</a:t>
            </a:r>
          </a:p>
          <a:p>
            <a:r>
              <a:rPr lang="sl-SI" sz="2000" b="1" dirty="0">
                <a:latin typeface="+mj-lt"/>
              </a:rPr>
              <a:t>dokazilo o plačilu</a:t>
            </a:r>
            <a:r>
              <a:rPr lang="sl-SI" sz="2000" dirty="0">
                <a:latin typeface="+mj-lt"/>
              </a:rPr>
              <a:t>;</a:t>
            </a:r>
          </a:p>
          <a:p>
            <a:r>
              <a:rPr lang="sl-SI" sz="2000" b="1" dirty="0">
                <a:latin typeface="+mj-lt"/>
              </a:rPr>
              <a:t>dokumentacija o postopku izbire izvajalca</a:t>
            </a:r>
            <a:r>
              <a:rPr lang="sl-SI" sz="2000" dirty="0">
                <a:latin typeface="+mj-lt"/>
              </a:rPr>
              <a:t>:</a:t>
            </a:r>
          </a:p>
          <a:p>
            <a:pPr lvl="1">
              <a:buFont typeface="Courier New" panose="02070309020205020404" pitchFamily="49" charset="0"/>
              <a:buChar char="o"/>
            </a:pPr>
            <a:r>
              <a:rPr lang="sl-SI" sz="1400" dirty="0">
                <a:latin typeface="+mj-lt"/>
              </a:rPr>
              <a:t>če je upravičenec naročnik po ZJN: dokumentacija izvedbe javnega naročila oziroma izbora izvajalca,</a:t>
            </a:r>
          </a:p>
          <a:p>
            <a:pPr lvl="1">
              <a:buFont typeface="Courier New" panose="02070309020205020404" pitchFamily="49" charset="0"/>
              <a:buChar char="o"/>
            </a:pPr>
            <a:r>
              <a:rPr lang="sl-SI" sz="1400" dirty="0">
                <a:latin typeface="+mj-lt"/>
              </a:rPr>
              <a:t>če upravičenec NI naročnik po ZJN oziroma če zakon ne predvideva javnega naročila, mora naročnik vseeno upoštevati načela ZJN in priložiti dokumente, iz katerih je razvidno, da je preveril trg: </a:t>
            </a:r>
          </a:p>
          <a:p>
            <a:pPr lvl="3">
              <a:buFont typeface="Courier New" panose="02070309020205020404" pitchFamily="49" charset="0"/>
              <a:buChar char="o"/>
            </a:pPr>
            <a:r>
              <a:rPr lang="sl-SI" sz="1300" dirty="0">
                <a:latin typeface="+mj-lt"/>
              </a:rPr>
              <a:t>zaznamek o preverjanju cen na trgu (poslano povpraševanje vsaj trem ponudnikom),</a:t>
            </a:r>
          </a:p>
          <a:p>
            <a:pPr lvl="3">
              <a:buFont typeface="Courier New" panose="02070309020205020404" pitchFamily="49" charset="0"/>
              <a:buChar char="o"/>
            </a:pPr>
            <a:r>
              <a:rPr lang="sl-SI" sz="1300" dirty="0">
                <a:latin typeface="+mj-lt"/>
              </a:rPr>
              <a:t>tri ponudbe; </a:t>
            </a:r>
          </a:p>
          <a:p>
            <a:r>
              <a:rPr lang="sl-SI" sz="2000" b="1" dirty="0">
                <a:latin typeface="+mj-lt"/>
              </a:rPr>
              <a:t>dokazilo o dobavi opreme </a:t>
            </a:r>
            <a:r>
              <a:rPr lang="sl-SI" sz="2000" dirty="0">
                <a:latin typeface="+mj-lt"/>
              </a:rPr>
              <a:t>oziroma posamezne komponente v primeru sestavljenih naprav / proizvodnih linij (za dobave iz EU: dobavnica, tovorni list; v kolikor gre za uvoz: dobavnica, enotna upravna listina (EUL), tovorni list);</a:t>
            </a:r>
          </a:p>
          <a:p>
            <a:r>
              <a:rPr lang="sl-SI" sz="2000" b="1" dirty="0">
                <a:latin typeface="+mj-lt"/>
              </a:rPr>
              <a:t>dokazilo, da je kupljena oprema nova </a:t>
            </a:r>
            <a:r>
              <a:rPr lang="sl-SI" sz="2000" dirty="0">
                <a:latin typeface="+mj-lt"/>
              </a:rPr>
              <a:t>(razvidno leto izdelave - garancije, certifikati, tehnične specifikacije, potrdila proizvajalcev);</a:t>
            </a:r>
          </a:p>
          <a:p>
            <a:r>
              <a:rPr lang="sl-SI" sz="2000" b="1" dirty="0">
                <a:latin typeface="+mj-lt"/>
              </a:rPr>
              <a:t>fotografije opreme </a:t>
            </a:r>
            <a:r>
              <a:rPr lang="sl-SI" sz="2000" dirty="0">
                <a:latin typeface="+mj-lt"/>
              </a:rPr>
              <a:t>oziroma opredmetenih sredstev (</a:t>
            </a:r>
            <a:r>
              <a:rPr lang="sl-SI" sz="2000" b="1" dirty="0">
                <a:solidFill>
                  <a:schemeClr val="accent2">
                    <a:lumMod val="75000"/>
                  </a:schemeClr>
                </a:solidFill>
                <a:latin typeface="+mj-lt"/>
              </a:rPr>
              <a:t>datumsko in lokacijsko označene fotografije pred, med in po izvedeni aktivnosti – </a:t>
            </a:r>
            <a:r>
              <a:rPr lang="sl-SI" sz="2000" dirty="0">
                <a:solidFill>
                  <a:schemeClr val="accent2">
                    <a:lumMod val="75000"/>
                  </a:schemeClr>
                </a:solidFill>
                <a:latin typeface="+mj-lt"/>
              </a:rPr>
              <a:t>velja še posebej za SKRITO/VGARJENO opremo</a:t>
            </a:r>
            <a:r>
              <a:rPr lang="sl-SI" sz="2000" dirty="0">
                <a:latin typeface="+mj-lt"/>
              </a:rPr>
              <a:t>);</a:t>
            </a:r>
          </a:p>
          <a:p>
            <a:r>
              <a:rPr lang="sl-SI" sz="2000" b="1" dirty="0">
                <a:solidFill>
                  <a:schemeClr val="accent5">
                    <a:lumMod val="75000"/>
                  </a:schemeClr>
                </a:solidFill>
                <a:latin typeface="+mj-lt"/>
              </a:rPr>
              <a:t>izjava o namenskosti opreme, s podpisom in žigom odgovorne osebe upravičenca</a:t>
            </a:r>
            <a:r>
              <a:rPr lang="sl-SI" sz="2000" dirty="0">
                <a:solidFill>
                  <a:schemeClr val="accent5">
                    <a:lumMod val="75000"/>
                  </a:schemeClr>
                </a:solidFill>
                <a:latin typeface="+mj-lt"/>
              </a:rPr>
              <a:t> (za kaj se bo uporabljala, kje se bo nahajala in kdo bo njen lastnik po zaključku projekta);</a:t>
            </a:r>
          </a:p>
          <a:p>
            <a:r>
              <a:rPr lang="sl-SI" sz="2000" dirty="0">
                <a:solidFill>
                  <a:schemeClr val="accent5">
                    <a:lumMod val="75000"/>
                  </a:schemeClr>
                </a:solidFill>
                <a:latin typeface="+mj-lt"/>
              </a:rPr>
              <a:t>v primeru najema: </a:t>
            </a:r>
            <a:r>
              <a:rPr lang="sl-SI" sz="2000" b="1" dirty="0">
                <a:solidFill>
                  <a:schemeClr val="accent5">
                    <a:lumMod val="75000"/>
                  </a:schemeClr>
                </a:solidFill>
                <a:latin typeface="+mj-lt"/>
              </a:rPr>
              <a:t>izjava, da je bil najem oziroma zakup stroškovno najbolj učinkovit način </a:t>
            </a:r>
            <a:r>
              <a:rPr lang="sl-SI" sz="2000" dirty="0">
                <a:solidFill>
                  <a:schemeClr val="accent5">
                    <a:lumMod val="75000"/>
                  </a:schemeClr>
                </a:solidFill>
                <a:latin typeface="+mj-lt"/>
              </a:rPr>
              <a:t>za uporabo opreme. </a:t>
            </a:r>
          </a:p>
          <a:p>
            <a:pPr>
              <a:buNone/>
            </a:pPr>
            <a:endParaRPr lang="sl-SI" sz="2000" dirty="0">
              <a:latin typeface="+mj-lt"/>
            </a:endParaRPr>
          </a:p>
          <a:p>
            <a:pPr algn="ctr">
              <a:buNone/>
            </a:pPr>
            <a:r>
              <a:rPr lang="sl-SI" sz="2100" b="1" dirty="0">
                <a:solidFill>
                  <a:schemeClr val="accent6">
                    <a:lumMod val="75000"/>
                  </a:schemeClr>
                </a:solidFill>
                <a:latin typeface="+mj-lt"/>
              </a:rPr>
              <a:t>Nakup rabljene opreme NI upravičen strošek.</a:t>
            </a:r>
            <a:endParaRPr lang="sl-SI" sz="2100" dirty="0">
              <a:solidFill>
                <a:schemeClr val="accent6">
                  <a:lumMod val="75000"/>
                </a:schemeClr>
              </a:solidFill>
              <a:latin typeface="+mj-lt"/>
            </a:endParaRPr>
          </a:p>
          <a:p>
            <a:pPr>
              <a:buNone/>
            </a:pPr>
            <a:endParaRPr lang="sl-SI" dirty="0">
              <a:latin typeface="+mj-lt"/>
            </a:endParaRPr>
          </a:p>
        </p:txBody>
      </p:sp>
      <p:sp>
        <p:nvSpPr>
          <p:cNvPr id="5" name="Ograda vsebine 2">
            <a:extLst>
              <a:ext uri="{FF2B5EF4-FFF2-40B4-BE49-F238E27FC236}">
                <a16:creationId xmlns:a16="http://schemas.microsoft.com/office/drawing/2014/main" id="{1FB49EA9-E113-4704-ADED-0A7DC9EA2B89}"/>
              </a:ext>
            </a:extLst>
          </p:cNvPr>
          <p:cNvSpPr txBox="1">
            <a:spLocks/>
          </p:cNvSpPr>
          <p:nvPr/>
        </p:nvSpPr>
        <p:spPr>
          <a:xfrm>
            <a:off x="550905" y="1109487"/>
            <a:ext cx="11090189" cy="796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sl-SI" sz="1400" dirty="0">
                <a:latin typeface="+mj-lt"/>
              </a:rPr>
              <a:t>Investicije v opremo, ki so </a:t>
            </a:r>
            <a:r>
              <a:rPr lang="sl-SI" sz="1400" b="1" dirty="0">
                <a:solidFill>
                  <a:schemeClr val="accent6">
                    <a:lumMod val="75000"/>
                  </a:schemeClr>
                </a:solidFill>
                <a:latin typeface="+mj-lt"/>
              </a:rPr>
              <a:t>neposredno povezane </a:t>
            </a:r>
            <a:r>
              <a:rPr lang="sl-SI" sz="1400" dirty="0">
                <a:latin typeface="+mj-lt"/>
              </a:rPr>
              <a:t>s cilji projekta. </a:t>
            </a:r>
          </a:p>
          <a:p>
            <a:pPr algn="ctr">
              <a:buFont typeface="Arial" panose="020B0604020202020204" pitchFamily="34" charset="0"/>
              <a:buNone/>
            </a:pPr>
            <a:r>
              <a:rPr lang="sl-SI" sz="1600" b="1" dirty="0">
                <a:solidFill>
                  <a:schemeClr val="accent2">
                    <a:lumMod val="75000"/>
                  </a:schemeClr>
                </a:solidFill>
                <a:latin typeface="+mj-lt"/>
              </a:rPr>
              <a:t>IZJEME: najem opreme ali zakup</a:t>
            </a:r>
            <a:r>
              <a:rPr lang="sl-SI" sz="1600" dirty="0">
                <a:solidFill>
                  <a:schemeClr val="accent2">
                    <a:lumMod val="75000"/>
                  </a:schemeClr>
                </a:solidFill>
                <a:latin typeface="+mj-lt"/>
              </a:rPr>
              <a:t>, če se dokaže, da je to stroškovno najbolj učinkovit način uporabe opreme. </a:t>
            </a:r>
          </a:p>
        </p:txBody>
      </p:sp>
    </p:spTree>
    <p:extLst>
      <p:ext uri="{BB962C8B-B14F-4D97-AF65-F5344CB8AC3E}">
        <p14:creationId xmlns:p14="http://schemas.microsoft.com/office/powerpoint/2010/main" val="51403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7424" y="132735"/>
            <a:ext cx="10515600" cy="785758"/>
          </a:xfrm>
        </p:spPr>
        <p:txBody>
          <a:bodyPr>
            <a:normAutofit/>
          </a:bodyPr>
          <a:lstStyle/>
          <a:p>
            <a:r>
              <a:rPr lang="sl-SI" sz="3200" b="1" dirty="0"/>
              <a:t>NALOŽBE / INVESTICIJE V NEOPREDMETENA SREDSTVA</a:t>
            </a:r>
          </a:p>
        </p:txBody>
      </p:sp>
      <p:sp>
        <p:nvSpPr>
          <p:cNvPr id="6" name="Ograda vsebine 2">
            <a:extLst>
              <a:ext uri="{FF2B5EF4-FFF2-40B4-BE49-F238E27FC236}">
                <a16:creationId xmlns:a16="http://schemas.microsoft.com/office/drawing/2014/main" id="{DE58E298-7BAF-4FC7-B693-17ED2DEE7F04}"/>
              </a:ext>
            </a:extLst>
          </p:cNvPr>
          <p:cNvSpPr txBox="1">
            <a:spLocks/>
          </p:cNvSpPr>
          <p:nvPr/>
        </p:nvSpPr>
        <p:spPr>
          <a:xfrm>
            <a:off x="522572" y="924233"/>
            <a:ext cx="10777151" cy="5933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sl-SI" sz="1400" dirty="0">
                <a:latin typeface="+mj-lt"/>
              </a:rPr>
              <a:t>Nakup nematerialnega premoženja; pridobitev patentov; nakup licenčne programske opreme ali pridobitev drugih neopredmetenih sredstev, ki so </a:t>
            </a:r>
            <a:r>
              <a:rPr lang="sl-SI" sz="1400" b="1" dirty="0">
                <a:solidFill>
                  <a:schemeClr val="accent6">
                    <a:lumMod val="75000"/>
                  </a:schemeClr>
                </a:solidFill>
                <a:latin typeface="+mj-lt"/>
              </a:rPr>
              <a:t>neposredno povezani </a:t>
            </a:r>
            <a:r>
              <a:rPr lang="sl-SI" sz="1400" dirty="0">
                <a:latin typeface="+mj-lt"/>
              </a:rPr>
              <a:t>s cilji projekta. </a:t>
            </a:r>
          </a:p>
          <a:p>
            <a:pPr>
              <a:buFont typeface="Arial" panose="020B0604020202020204" pitchFamily="34" charset="0"/>
              <a:buNone/>
            </a:pPr>
            <a:endParaRPr lang="sl-SI" sz="1400" dirty="0">
              <a:latin typeface="+mj-lt"/>
            </a:endParaRPr>
          </a:p>
          <a:p>
            <a:pPr algn="ctr">
              <a:buFont typeface="Wingdings" panose="05000000000000000000" pitchFamily="2" charset="2"/>
              <a:buChar char="à"/>
            </a:pPr>
            <a:r>
              <a:rPr lang="sl-SI" sz="1400" b="1" dirty="0">
                <a:solidFill>
                  <a:schemeClr val="accent1">
                    <a:lumMod val="75000"/>
                  </a:schemeClr>
                </a:solidFill>
                <a:latin typeface="+mj-lt"/>
                <a:sym typeface="Wingdings" panose="05000000000000000000" pitchFamily="2" charset="2"/>
              </a:rPr>
              <a:t>IZJEMA: najem </a:t>
            </a:r>
            <a:r>
              <a:rPr lang="sl-SI" sz="1400" dirty="0">
                <a:solidFill>
                  <a:schemeClr val="accent1">
                    <a:lumMod val="75000"/>
                  </a:schemeClr>
                </a:solidFill>
                <a:latin typeface="+mj-lt"/>
                <a:sym typeface="Wingdings" panose="05000000000000000000" pitchFamily="2" charset="2"/>
              </a:rPr>
              <a:t>neopredmetenih sredstev, če se to izkaže za </a:t>
            </a:r>
            <a:r>
              <a:rPr lang="sl-SI" sz="1400" b="1" dirty="0">
                <a:solidFill>
                  <a:schemeClr val="accent1">
                    <a:lumMod val="75000"/>
                  </a:schemeClr>
                </a:solidFill>
                <a:latin typeface="+mj-lt"/>
                <a:sym typeface="Wingdings" panose="05000000000000000000" pitchFamily="2" charset="2"/>
              </a:rPr>
              <a:t>stroškovno najbolj učinkovit način uporabe. </a:t>
            </a:r>
          </a:p>
          <a:p>
            <a:pPr marL="0" indent="0">
              <a:buNone/>
            </a:pPr>
            <a:endParaRPr lang="sl-SI" sz="1200" dirty="0">
              <a:solidFill>
                <a:schemeClr val="accent1">
                  <a:lumMod val="75000"/>
                </a:schemeClr>
              </a:solidFill>
              <a:latin typeface="+mj-lt"/>
              <a:sym typeface="Wingdings" panose="05000000000000000000" pitchFamily="2" charset="2"/>
            </a:endParaRPr>
          </a:p>
          <a:p>
            <a:pPr>
              <a:buNone/>
            </a:pPr>
            <a:r>
              <a:rPr lang="sl-SI" sz="1800" b="1" u="sng" dirty="0">
                <a:latin typeface="+mj-lt"/>
              </a:rPr>
              <a:t>Dokazila:</a:t>
            </a:r>
          </a:p>
          <a:p>
            <a:r>
              <a:rPr lang="sl-SI" sz="1600" b="1" dirty="0">
                <a:latin typeface="+mj-lt"/>
              </a:rPr>
              <a:t>račun, e- račun </a:t>
            </a:r>
            <a:r>
              <a:rPr lang="sl-SI" sz="1600" dirty="0">
                <a:latin typeface="+mj-lt"/>
              </a:rPr>
              <a:t>ali druge verodostojne knjigovodske listine;</a:t>
            </a:r>
          </a:p>
          <a:p>
            <a:r>
              <a:rPr lang="sl-SI" sz="1600" b="1" dirty="0">
                <a:latin typeface="+mj-lt"/>
              </a:rPr>
              <a:t>naročilnica / pogodba o sodelovanju</a:t>
            </a:r>
            <a:r>
              <a:rPr lang="sl-SI" sz="1600" dirty="0">
                <a:latin typeface="+mj-lt"/>
              </a:rPr>
              <a:t>;</a:t>
            </a:r>
          </a:p>
          <a:p>
            <a:r>
              <a:rPr lang="sl-SI" sz="1600" b="1" dirty="0">
                <a:latin typeface="+mj-lt"/>
              </a:rPr>
              <a:t>dokazilo o plačilu</a:t>
            </a:r>
            <a:r>
              <a:rPr lang="sl-SI" sz="1600" dirty="0">
                <a:latin typeface="+mj-lt"/>
              </a:rPr>
              <a:t>;</a:t>
            </a:r>
          </a:p>
          <a:p>
            <a:r>
              <a:rPr lang="sl-SI" sz="1600" b="1" dirty="0">
                <a:latin typeface="+mj-lt"/>
              </a:rPr>
              <a:t>dokumentacija o postopku izbire izvajalca</a:t>
            </a:r>
            <a:r>
              <a:rPr lang="sl-SI" sz="1600" dirty="0">
                <a:latin typeface="+mj-lt"/>
              </a:rPr>
              <a:t>:</a:t>
            </a:r>
          </a:p>
          <a:p>
            <a:pPr lvl="1">
              <a:buFont typeface="Courier New" panose="02070309020205020404" pitchFamily="49" charset="0"/>
              <a:buChar char="o"/>
            </a:pPr>
            <a:r>
              <a:rPr lang="sl-SI" sz="1100" dirty="0">
                <a:latin typeface="+mj-lt"/>
              </a:rPr>
              <a:t>če je upravičenec naročnik po ZJN: dokumentacija izvedbe javnega naročila oziroma izbora izvajalca,</a:t>
            </a:r>
          </a:p>
          <a:p>
            <a:pPr lvl="1">
              <a:buFont typeface="Courier New" panose="02070309020205020404" pitchFamily="49" charset="0"/>
              <a:buChar char="o"/>
            </a:pPr>
            <a:r>
              <a:rPr lang="sl-SI" sz="1100" dirty="0">
                <a:latin typeface="+mj-lt"/>
              </a:rPr>
              <a:t>če upravičenec NI naročnik po ZJN oziroma če zakon ne predvideva javnega naročila, mora naročnik vseeno upoštevati načela ZJN in priložiti dokumente, iz katerih je razvidno, da je preveril trg: </a:t>
            </a:r>
          </a:p>
          <a:p>
            <a:pPr lvl="3">
              <a:buFont typeface="Courier New" panose="02070309020205020404" pitchFamily="49" charset="0"/>
              <a:buChar char="o"/>
            </a:pPr>
            <a:r>
              <a:rPr lang="sl-SI" sz="1100" dirty="0">
                <a:latin typeface="+mj-lt"/>
              </a:rPr>
              <a:t>zaznamek o preverjanju cen na trgu (poslano povpraševanje vsaj trem ponudnikom),</a:t>
            </a:r>
          </a:p>
          <a:p>
            <a:pPr lvl="3">
              <a:buFont typeface="Courier New" panose="02070309020205020404" pitchFamily="49" charset="0"/>
              <a:buChar char="o"/>
            </a:pPr>
            <a:r>
              <a:rPr lang="sl-SI" sz="1100" dirty="0">
                <a:latin typeface="+mj-lt"/>
              </a:rPr>
              <a:t>tri ponudbe; </a:t>
            </a:r>
          </a:p>
          <a:p>
            <a:r>
              <a:rPr lang="sl-SI" sz="1600" b="1" dirty="0">
                <a:latin typeface="+mj-lt"/>
              </a:rPr>
              <a:t>dokazilo o dobavi neopredmetenih sredstev </a:t>
            </a:r>
            <a:r>
              <a:rPr lang="sl-SI" sz="1600" dirty="0">
                <a:latin typeface="+mj-lt"/>
              </a:rPr>
              <a:t>(za dobave iz EU: dobavnica, tovorni list; v kolikor gre za uvoz: dobavnica, enotna upravna listina (EUL), tovorni list);</a:t>
            </a:r>
          </a:p>
          <a:p>
            <a:r>
              <a:rPr lang="sl-SI" sz="1600" b="1" dirty="0">
                <a:solidFill>
                  <a:schemeClr val="accent5">
                    <a:lumMod val="75000"/>
                  </a:schemeClr>
                </a:solidFill>
                <a:latin typeface="+mj-lt"/>
              </a:rPr>
              <a:t>izjava o namenskosti neopredmetenih sredstev, s podpisom in žigom odgovorne osebe upravičenca</a:t>
            </a:r>
            <a:r>
              <a:rPr lang="sl-SI" sz="1600" dirty="0">
                <a:solidFill>
                  <a:schemeClr val="accent5">
                    <a:lumMod val="75000"/>
                  </a:schemeClr>
                </a:solidFill>
                <a:latin typeface="+mj-lt"/>
              </a:rPr>
              <a:t> (za kaj se bo uporabljala, kje se bo nahajala in kdo bo njen lastnik po zaključku projekta).</a:t>
            </a:r>
          </a:p>
          <a:p>
            <a:r>
              <a:rPr lang="sl-SI" sz="1600" dirty="0">
                <a:solidFill>
                  <a:schemeClr val="accent5">
                    <a:lumMod val="75000"/>
                  </a:schemeClr>
                </a:solidFill>
                <a:latin typeface="+mj-lt"/>
              </a:rPr>
              <a:t>v primeru najema: </a:t>
            </a:r>
            <a:r>
              <a:rPr lang="sl-SI" sz="1600" b="1" dirty="0">
                <a:solidFill>
                  <a:schemeClr val="accent5">
                    <a:lumMod val="75000"/>
                  </a:schemeClr>
                </a:solidFill>
                <a:latin typeface="+mj-lt"/>
              </a:rPr>
              <a:t>izjava, da je bil najem stroškovno najbolj učinkovit način </a:t>
            </a:r>
            <a:r>
              <a:rPr lang="sl-SI" sz="1600" dirty="0">
                <a:solidFill>
                  <a:schemeClr val="accent5">
                    <a:lumMod val="75000"/>
                  </a:schemeClr>
                </a:solidFill>
                <a:latin typeface="+mj-lt"/>
              </a:rPr>
              <a:t>za uporabo neopredmetenih sredstev.</a:t>
            </a:r>
            <a:endParaRPr lang="sl-SI" sz="1600" dirty="0">
              <a:latin typeface="+mj-lt"/>
            </a:endParaRPr>
          </a:p>
          <a:p>
            <a:pPr marL="0" indent="0">
              <a:buNone/>
            </a:pPr>
            <a:endParaRPr lang="sl-SI" sz="1600" dirty="0">
              <a:latin typeface="+mj-lt"/>
            </a:endParaRPr>
          </a:p>
          <a:p>
            <a:pPr marL="0" indent="0">
              <a:buNone/>
            </a:pPr>
            <a:endParaRPr lang="sl-SI" sz="1600" dirty="0">
              <a:latin typeface="+mj-lt"/>
            </a:endParaRPr>
          </a:p>
        </p:txBody>
      </p:sp>
    </p:spTree>
    <p:extLst>
      <p:ext uri="{BB962C8B-B14F-4D97-AF65-F5344CB8AC3E}">
        <p14:creationId xmlns:p14="http://schemas.microsoft.com/office/powerpoint/2010/main" val="236537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896116"/>
          </a:xfrm>
        </p:spPr>
        <p:txBody>
          <a:bodyPr>
            <a:normAutofit/>
          </a:bodyPr>
          <a:lstStyle/>
          <a:p>
            <a:r>
              <a:rPr lang="sl-SI" sz="3200" b="1" dirty="0"/>
              <a:t>STROŠKI STORITEV ZUNANJIH IZVAJALCEV </a:t>
            </a:r>
            <a:endParaRPr lang="sl-SI" sz="3200" dirty="0"/>
          </a:p>
        </p:txBody>
      </p:sp>
      <p:sp>
        <p:nvSpPr>
          <p:cNvPr id="4" name="Ograda vsebine 2"/>
          <p:cNvSpPr>
            <a:spLocks noGrp="1"/>
          </p:cNvSpPr>
          <p:nvPr>
            <p:ph idx="1"/>
          </p:nvPr>
        </p:nvSpPr>
        <p:spPr>
          <a:xfrm>
            <a:off x="705507" y="1091381"/>
            <a:ext cx="10780986" cy="5568991"/>
          </a:xfrm>
        </p:spPr>
        <p:txBody>
          <a:bodyPr>
            <a:normAutofit fontScale="40000" lnSpcReduction="20000"/>
          </a:bodyPr>
          <a:lstStyle/>
          <a:p>
            <a:pPr marL="0" indent="0" algn="ctr">
              <a:buNone/>
            </a:pPr>
            <a:r>
              <a:rPr lang="sl-SI" sz="3300" dirty="0">
                <a:latin typeface="+mj-lt"/>
              </a:rPr>
              <a:t>Upravičeni so stroški storitev, ki jih izvedejo zunanji izvajalci v okviru projekta in </a:t>
            </a:r>
            <a:r>
              <a:rPr lang="sl-SI" sz="3300" b="1" dirty="0">
                <a:solidFill>
                  <a:schemeClr val="accent6">
                    <a:lumMod val="75000"/>
                  </a:schemeClr>
                </a:solidFill>
                <a:latin typeface="+mj-lt"/>
              </a:rPr>
              <a:t>so potrebni za izvedbo projekta ter so v skladu z namenom in ciljem projekta</a:t>
            </a:r>
            <a:r>
              <a:rPr lang="sl-SI" sz="3300" dirty="0">
                <a:latin typeface="+mj-lt"/>
              </a:rPr>
              <a:t>.</a:t>
            </a:r>
          </a:p>
          <a:p>
            <a:pPr marL="0" indent="0" algn="just">
              <a:buNone/>
            </a:pPr>
            <a:endParaRPr lang="sl-SI" sz="3700" b="1" u="sng" dirty="0">
              <a:latin typeface="+mj-lt"/>
            </a:endParaRPr>
          </a:p>
          <a:p>
            <a:pPr marL="0" indent="0" algn="just">
              <a:buNone/>
            </a:pPr>
            <a:r>
              <a:rPr lang="sl-SI" sz="3700" b="1" u="sng" dirty="0">
                <a:latin typeface="+mj-lt"/>
              </a:rPr>
              <a:t>Dokazila:</a:t>
            </a:r>
          </a:p>
          <a:p>
            <a:pPr lvl="0" algn="just"/>
            <a:r>
              <a:rPr lang="sl-SI" sz="3700" b="1" dirty="0">
                <a:latin typeface="+mj-lt"/>
              </a:rPr>
              <a:t>račun, e- račun</a:t>
            </a:r>
            <a:r>
              <a:rPr lang="sl-SI" sz="3700" dirty="0">
                <a:latin typeface="+mj-lt"/>
              </a:rPr>
              <a:t> ali druge verodostojne knjigovodske listine;</a:t>
            </a:r>
            <a:endParaRPr lang="sl-SI" sz="5500" dirty="0">
              <a:latin typeface="+mj-lt"/>
            </a:endParaRPr>
          </a:p>
          <a:p>
            <a:pPr lvl="0" algn="just"/>
            <a:r>
              <a:rPr lang="sl-SI" sz="3700" b="1" dirty="0">
                <a:latin typeface="+mj-lt"/>
              </a:rPr>
              <a:t>naročilnica;</a:t>
            </a:r>
          </a:p>
          <a:p>
            <a:pPr lvl="0" algn="just"/>
            <a:r>
              <a:rPr lang="sl-SI" sz="3700" b="1" dirty="0">
                <a:latin typeface="+mj-lt"/>
              </a:rPr>
              <a:t>dokazilo o plačilu</a:t>
            </a:r>
            <a:r>
              <a:rPr lang="sl-SI" sz="3700" dirty="0">
                <a:latin typeface="+mj-lt"/>
              </a:rPr>
              <a:t>;</a:t>
            </a:r>
            <a:endParaRPr lang="sl-SI" sz="5500" dirty="0">
              <a:latin typeface="+mj-lt"/>
            </a:endParaRPr>
          </a:p>
          <a:p>
            <a:pPr lvl="0" algn="just"/>
            <a:r>
              <a:rPr lang="sl-SI" sz="3700" b="1" dirty="0">
                <a:latin typeface="+mj-lt"/>
              </a:rPr>
              <a:t>dokazilo o opravljeni storitvi </a:t>
            </a:r>
            <a:r>
              <a:rPr lang="sl-SI" sz="3700" dirty="0">
                <a:latin typeface="+mj-lt"/>
              </a:rPr>
              <a:t>(npr. poročilo o opravljenih storitvah, fotografije, študije, analize, drugi nastali dokumenti itd.);</a:t>
            </a:r>
          </a:p>
          <a:p>
            <a:pPr lvl="0" algn="just"/>
            <a:r>
              <a:rPr lang="sl-SI" sz="3700" b="1" dirty="0">
                <a:latin typeface="+mj-lt"/>
              </a:rPr>
              <a:t>zaznamek o povpraševanju </a:t>
            </a:r>
            <a:r>
              <a:rPr lang="sl-SI" sz="3700" dirty="0">
                <a:latin typeface="+mj-lt"/>
              </a:rPr>
              <a:t>ter </a:t>
            </a:r>
            <a:r>
              <a:rPr lang="sl-SI" sz="3700" b="1" dirty="0">
                <a:latin typeface="+mj-lt"/>
              </a:rPr>
              <a:t>3 ponudbe</a:t>
            </a:r>
            <a:r>
              <a:rPr lang="sl-SI" dirty="0">
                <a:latin typeface="+mj-lt"/>
              </a:rPr>
              <a:t>,</a:t>
            </a:r>
          </a:p>
          <a:p>
            <a:pPr lvl="0" algn="just"/>
            <a:r>
              <a:rPr lang="sl-SI" sz="3700" dirty="0">
                <a:latin typeface="+mj-lt"/>
              </a:rPr>
              <a:t>v primeru </a:t>
            </a:r>
            <a:r>
              <a:rPr lang="sl-SI" sz="3700" b="1" dirty="0">
                <a:latin typeface="+mj-lt"/>
              </a:rPr>
              <a:t>avtorske ali </a:t>
            </a:r>
            <a:r>
              <a:rPr lang="sl-SI" sz="3700" b="1" dirty="0" err="1">
                <a:latin typeface="+mj-lt"/>
              </a:rPr>
              <a:t>podjemne</a:t>
            </a:r>
            <a:r>
              <a:rPr lang="sl-SI" sz="3700" b="1" dirty="0">
                <a:latin typeface="+mj-lt"/>
              </a:rPr>
              <a:t> pogodbe </a:t>
            </a:r>
            <a:r>
              <a:rPr lang="sl-SI" sz="3700" dirty="0">
                <a:latin typeface="+mj-lt"/>
              </a:rPr>
              <a:t>še</a:t>
            </a:r>
            <a:r>
              <a:rPr lang="sl-SI" sz="3700" b="1" dirty="0">
                <a:latin typeface="+mj-lt"/>
              </a:rPr>
              <a:t> pogodbo, račun/obračun </a:t>
            </a:r>
            <a:r>
              <a:rPr lang="sl-SI" sz="3700" dirty="0">
                <a:latin typeface="+mj-lt"/>
              </a:rPr>
              <a:t>ter tudi</a:t>
            </a:r>
            <a:r>
              <a:rPr lang="sl-SI" sz="3700" b="1" dirty="0">
                <a:latin typeface="+mj-lt"/>
              </a:rPr>
              <a:t> REK-2/0 obrazec </a:t>
            </a:r>
            <a:r>
              <a:rPr lang="sl-SI" sz="3700" dirty="0">
                <a:latin typeface="+mj-lt"/>
              </a:rPr>
              <a:t>in </a:t>
            </a:r>
            <a:r>
              <a:rPr lang="sl-SI" sz="3700" b="1" dirty="0">
                <a:latin typeface="+mj-lt"/>
              </a:rPr>
              <a:t>dokazilo o plačilu </a:t>
            </a:r>
            <a:r>
              <a:rPr lang="sl-SI" sz="3700" dirty="0">
                <a:latin typeface="+mj-lt"/>
              </a:rPr>
              <a:t>pripadajočih davkov in prispevkov,</a:t>
            </a:r>
          </a:p>
          <a:p>
            <a:pPr lvl="0" algn="just"/>
            <a:r>
              <a:rPr lang="sl-SI" sz="3700" dirty="0">
                <a:latin typeface="+mj-lt"/>
              </a:rPr>
              <a:t>v primeru </a:t>
            </a:r>
            <a:r>
              <a:rPr lang="sl-SI" sz="3700" b="1" dirty="0">
                <a:latin typeface="+mj-lt"/>
              </a:rPr>
              <a:t>študentskega dela napotnica študentskega servisa </a:t>
            </a:r>
            <a:r>
              <a:rPr lang="sl-SI" sz="3700" dirty="0">
                <a:latin typeface="+mj-lt"/>
              </a:rPr>
              <a:t>in </a:t>
            </a:r>
            <a:r>
              <a:rPr lang="sl-SI" sz="3700" b="1" dirty="0">
                <a:latin typeface="+mj-lt"/>
              </a:rPr>
              <a:t>dokazilo o plačilu </a:t>
            </a:r>
            <a:r>
              <a:rPr lang="sl-SI" sz="3700" dirty="0">
                <a:latin typeface="+mj-lt"/>
              </a:rPr>
              <a:t>pripadajočih davkov in prispevkov.</a:t>
            </a:r>
          </a:p>
          <a:p>
            <a:pPr marL="0" indent="0" algn="just">
              <a:buNone/>
            </a:pPr>
            <a:endParaRPr lang="sl-SI" sz="3100" dirty="0">
              <a:latin typeface="+mj-lt"/>
            </a:endParaRPr>
          </a:p>
          <a:p>
            <a:pPr marL="0" indent="0" algn="ctr">
              <a:buNone/>
            </a:pPr>
            <a:r>
              <a:rPr lang="sl-SI" sz="3100" dirty="0">
                <a:latin typeface="+mj-lt"/>
                <a:sym typeface="Symbol" panose="05050102010706020507" pitchFamily="18" charset="2"/>
              </a:rPr>
              <a:t></a:t>
            </a:r>
            <a:endParaRPr lang="sl-SI" sz="3100" dirty="0">
              <a:latin typeface="+mj-lt"/>
            </a:endParaRPr>
          </a:p>
          <a:p>
            <a:pPr marL="0" indent="0" algn="just">
              <a:buNone/>
            </a:pPr>
            <a:endParaRPr lang="sl-SI" sz="3100" dirty="0">
              <a:latin typeface="+mj-lt"/>
            </a:endParaRPr>
          </a:p>
          <a:p>
            <a:pPr marL="0" indent="0" algn="just">
              <a:buNone/>
            </a:pPr>
            <a:r>
              <a:rPr lang="sl-SI" sz="3500" b="1" u="sng" dirty="0">
                <a:solidFill>
                  <a:schemeClr val="accent5">
                    <a:lumMod val="75000"/>
                  </a:schemeClr>
                </a:solidFill>
                <a:latin typeface="+mj-lt"/>
              </a:rPr>
              <a:t>Pri upravičenosti stroškov je treba upoštevati tudi določila navodil:</a:t>
            </a:r>
            <a:endParaRPr lang="sl-SI" sz="3500" b="1" dirty="0">
              <a:solidFill>
                <a:schemeClr val="accent5">
                  <a:lumMod val="75000"/>
                </a:schemeClr>
              </a:solidFill>
              <a:latin typeface="+mj-lt"/>
            </a:endParaRPr>
          </a:p>
          <a:p>
            <a:pPr marL="0" indent="0" algn="just">
              <a:buNone/>
            </a:pPr>
            <a:r>
              <a:rPr lang="sl-SI" sz="3500" dirty="0">
                <a:latin typeface="+mj-lt"/>
              </a:rPr>
              <a:t>Stroški zunanjih izvajalcev so </a:t>
            </a:r>
            <a:r>
              <a:rPr lang="sl-SI" sz="3500" b="1" dirty="0">
                <a:latin typeface="+mj-lt"/>
              </a:rPr>
              <a:t>neupravičeni</a:t>
            </a:r>
            <a:r>
              <a:rPr lang="sl-SI" sz="3500" dirty="0">
                <a:latin typeface="+mj-lt"/>
              </a:rPr>
              <a:t>, če je:</a:t>
            </a:r>
          </a:p>
          <a:p>
            <a:pPr lvl="1" algn="just"/>
            <a:r>
              <a:rPr lang="sl-SI" sz="3500" dirty="0">
                <a:latin typeface="+mj-lt"/>
              </a:rPr>
              <a:t>zunanji izvajalec povezana družba po pravilih zakona, ki ureja gospodarske družbe ali</a:t>
            </a:r>
          </a:p>
          <a:p>
            <a:pPr lvl="1" algn="just"/>
            <a:r>
              <a:rPr lang="sl-SI" sz="3500" dirty="0">
                <a:latin typeface="+mj-lt"/>
              </a:rPr>
              <a:t>zakoniti zastopnik upravičenca, ali njegov družinski član:</a:t>
            </a:r>
          </a:p>
          <a:p>
            <a:pPr lvl="2" algn="just"/>
            <a:r>
              <a:rPr lang="sl-SI" sz="2500" dirty="0">
                <a:latin typeface="+mj-lt"/>
              </a:rPr>
              <a:t>udeležen kot poslovodja, član poslovodstva ali zakoniti zastopnik zunanjega izvajalca</a:t>
            </a:r>
          </a:p>
          <a:p>
            <a:pPr lvl="2" algn="just"/>
            <a:r>
              <a:rPr lang="sl-SI" sz="2500" dirty="0">
                <a:latin typeface="+mj-lt"/>
              </a:rPr>
              <a:t>ali je neposredno ali preko drugih pravnih oseb v več kot petindvajset odstotnem deležu udeležen pri ustanoviteljskih pravicah, upravljanju ali kapitalu zunanjega izvajalca.</a:t>
            </a:r>
          </a:p>
        </p:txBody>
      </p:sp>
    </p:spTree>
    <p:extLst>
      <p:ext uri="{BB962C8B-B14F-4D97-AF65-F5344CB8AC3E}">
        <p14:creationId xmlns:p14="http://schemas.microsoft.com/office/powerpoint/2010/main" val="185721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2"/>
          <p:cNvSpPr>
            <a:spLocks noGrp="1"/>
          </p:cNvSpPr>
          <p:nvPr>
            <p:ph idx="1"/>
          </p:nvPr>
        </p:nvSpPr>
        <p:spPr>
          <a:xfrm>
            <a:off x="705507" y="589935"/>
            <a:ext cx="10780986" cy="6070437"/>
          </a:xfrm>
        </p:spPr>
        <p:txBody>
          <a:bodyPr>
            <a:normAutofit fontScale="40000" lnSpcReduction="20000"/>
          </a:bodyPr>
          <a:lstStyle/>
          <a:p>
            <a:pPr marL="0" indent="0" algn="just">
              <a:buNone/>
            </a:pPr>
            <a:endParaRPr lang="sl-SI" sz="3700" dirty="0">
              <a:latin typeface="+mj-lt"/>
            </a:endParaRPr>
          </a:p>
          <a:p>
            <a:pPr marL="0" indent="0" algn="ctr">
              <a:buNone/>
            </a:pPr>
            <a:r>
              <a:rPr lang="sl-SI" sz="4200" dirty="0">
                <a:solidFill>
                  <a:schemeClr val="accent6">
                    <a:lumMod val="75000"/>
                  </a:schemeClr>
                </a:solidFill>
                <a:latin typeface="+mj-lt"/>
              </a:rPr>
              <a:t>Med storitve zunanjih izvajalcev spadajo tudi </a:t>
            </a:r>
            <a:r>
              <a:rPr lang="sl-SI" sz="6000" b="1" dirty="0">
                <a:solidFill>
                  <a:schemeClr val="accent6">
                    <a:lumMod val="75000"/>
                  </a:schemeClr>
                </a:solidFill>
                <a:latin typeface="+mj-lt"/>
              </a:rPr>
              <a:t>STROŠKI INFORMIRANJA IN KOMUNICIRANJA / PROMOCIJA</a:t>
            </a:r>
            <a:endParaRPr lang="sl-SI" sz="4200" b="1" dirty="0">
              <a:solidFill>
                <a:schemeClr val="accent6">
                  <a:lumMod val="75000"/>
                </a:schemeClr>
              </a:solidFill>
              <a:latin typeface="+mj-lt"/>
            </a:endParaRPr>
          </a:p>
          <a:p>
            <a:pPr marL="0" indent="0" algn="ctr">
              <a:buNone/>
            </a:pPr>
            <a:endParaRPr lang="sl-SI" sz="3700" b="1" u="sng" dirty="0">
              <a:solidFill>
                <a:schemeClr val="accent6">
                  <a:lumMod val="75000"/>
                </a:schemeClr>
              </a:solidFill>
              <a:latin typeface="+mj-lt"/>
            </a:endParaRPr>
          </a:p>
          <a:p>
            <a:pPr marL="0" indent="0">
              <a:buNone/>
            </a:pPr>
            <a:r>
              <a:rPr lang="sl-SI" sz="3400" b="1" u="sng" dirty="0">
                <a:latin typeface="+mj-lt"/>
              </a:rPr>
              <a:t>Dokazila:</a:t>
            </a:r>
          </a:p>
          <a:p>
            <a:pPr lvl="0" algn="just"/>
            <a:r>
              <a:rPr lang="sl-SI" sz="3400" b="1" dirty="0">
                <a:latin typeface="+mj-lt"/>
              </a:rPr>
              <a:t>račun, e- račun</a:t>
            </a:r>
            <a:r>
              <a:rPr lang="sl-SI" sz="3400" dirty="0">
                <a:latin typeface="+mj-lt"/>
              </a:rPr>
              <a:t> ali druge verodostojne knjigovodske listine;</a:t>
            </a:r>
            <a:endParaRPr lang="sl-SI" sz="5100" dirty="0">
              <a:latin typeface="+mj-lt"/>
            </a:endParaRPr>
          </a:p>
          <a:p>
            <a:pPr lvl="0" algn="just"/>
            <a:r>
              <a:rPr lang="sl-SI" sz="3400" b="1" dirty="0">
                <a:latin typeface="+mj-lt"/>
              </a:rPr>
              <a:t>Naročilnica / pogodba o sodelovanju;</a:t>
            </a:r>
          </a:p>
          <a:p>
            <a:pPr lvl="0" algn="just"/>
            <a:r>
              <a:rPr lang="sl-SI" sz="3400" b="1" dirty="0">
                <a:latin typeface="+mj-lt"/>
              </a:rPr>
              <a:t>dokazilo o plačilu</a:t>
            </a:r>
            <a:r>
              <a:rPr lang="sl-SI" sz="3400" dirty="0">
                <a:latin typeface="+mj-lt"/>
              </a:rPr>
              <a:t>;</a:t>
            </a:r>
            <a:endParaRPr lang="sl-SI" sz="5100" dirty="0">
              <a:latin typeface="+mj-lt"/>
            </a:endParaRPr>
          </a:p>
          <a:p>
            <a:pPr lvl="0" algn="just"/>
            <a:r>
              <a:rPr lang="sl-SI" sz="3400" b="1" dirty="0">
                <a:latin typeface="+mj-lt"/>
              </a:rPr>
              <a:t>dokazilo o opravljeni storitvi </a:t>
            </a:r>
            <a:r>
              <a:rPr lang="sl-SI" sz="3400" dirty="0">
                <a:latin typeface="+mj-lt"/>
              </a:rPr>
              <a:t>(npr. natisnjen oglas, objava, izpis iz spletne strani, liste prisotnosti, vabila, poročilo o opravljenih storitvah, fotografije, študije, analize, drugi nastali dokumenti itd.);</a:t>
            </a:r>
          </a:p>
          <a:p>
            <a:pPr lvl="0" algn="just"/>
            <a:r>
              <a:rPr lang="sl-SI" sz="3400" b="1" dirty="0">
                <a:latin typeface="+mj-lt"/>
              </a:rPr>
              <a:t>zaznamek o povpraševanju </a:t>
            </a:r>
            <a:r>
              <a:rPr lang="sl-SI" sz="3400" dirty="0">
                <a:latin typeface="+mj-lt"/>
              </a:rPr>
              <a:t>ter </a:t>
            </a:r>
            <a:r>
              <a:rPr lang="sl-SI" sz="3400" b="1" dirty="0">
                <a:latin typeface="+mj-lt"/>
              </a:rPr>
              <a:t>3 ponudbe</a:t>
            </a:r>
            <a:r>
              <a:rPr lang="sl-SI" sz="2500" dirty="0">
                <a:latin typeface="+mj-lt"/>
              </a:rPr>
              <a:t>,</a:t>
            </a:r>
          </a:p>
          <a:p>
            <a:pPr lvl="0" algn="just"/>
            <a:r>
              <a:rPr lang="sl-SI" sz="3400" dirty="0">
                <a:latin typeface="+mj-lt"/>
              </a:rPr>
              <a:t>v primeru </a:t>
            </a:r>
            <a:r>
              <a:rPr lang="sl-SI" sz="3400" b="1" dirty="0">
                <a:latin typeface="+mj-lt"/>
              </a:rPr>
              <a:t>avtorske ali </a:t>
            </a:r>
            <a:r>
              <a:rPr lang="sl-SI" sz="3400" b="1" dirty="0" err="1">
                <a:latin typeface="+mj-lt"/>
              </a:rPr>
              <a:t>podjemne</a:t>
            </a:r>
            <a:r>
              <a:rPr lang="sl-SI" sz="3400" b="1" dirty="0">
                <a:latin typeface="+mj-lt"/>
              </a:rPr>
              <a:t> pogodbe </a:t>
            </a:r>
            <a:r>
              <a:rPr lang="sl-SI" sz="3400" dirty="0">
                <a:latin typeface="+mj-lt"/>
              </a:rPr>
              <a:t>še</a:t>
            </a:r>
            <a:r>
              <a:rPr lang="sl-SI" sz="3400" b="1" dirty="0">
                <a:latin typeface="+mj-lt"/>
              </a:rPr>
              <a:t> pogodbo, račun/obračun </a:t>
            </a:r>
            <a:r>
              <a:rPr lang="sl-SI" sz="3400" dirty="0">
                <a:latin typeface="+mj-lt"/>
              </a:rPr>
              <a:t>ter tudi</a:t>
            </a:r>
            <a:r>
              <a:rPr lang="sl-SI" sz="3400" b="1" dirty="0">
                <a:latin typeface="+mj-lt"/>
              </a:rPr>
              <a:t> REK-0/2 obrazec </a:t>
            </a:r>
            <a:r>
              <a:rPr lang="sl-SI" sz="3400" dirty="0">
                <a:latin typeface="+mj-lt"/>
              </a:rPr>
              <a:t>in </a:t>
            </a:r>
            <a:r>
              <a:rPr lang="sl-SI" sz="3400" b="1" dirty="0">
                <a:latin typeface="+mj-lt"/>
              </a:rPr>
              <a:t>dokazilo o plačilu </a:t>
            </a:r>
            <a:r>
              <a:rPr lang="sl-SI" sz="3400" dirty="0">
                <a:latin typeface="+mj-lt"/>
              </a:rPr>
              <a:t>pripadajočih davkov in prispevkov,</a:t>
            </a:r>
          </a:p>
          <a:p>
            <a:pPr lvl="0" algn="just"/>
            <a:r>
              <a:rPr lang="sl-SI" sz="3400" dirty="0">
                <a:latin typeface="+mj-lt"/>
              </a:rPr>
              <a:t>v primeru </a:t>
            </a:r>
            <a:r>
              <a:rPr lang="sl-SI" sz="3400" b="1" dirty="0">
                <a:latin typeface="+mj-lt"/>
              </a:rPr>
              <a:t>študentskega dela napotnica študentskega servisa</a:t>
            </a:r>
            <a:r>
              <a:rPr lang="sl-SI" sz="3400" dirty="0">
                <a:latin typeface="+mj-lt"/>
              </a:rPr>
              <a:t>.</a:t>
            </a:r>
          </a:p>
          <a:p>
            <a:pPr marL="0" indent="0" algn="just">
              <a:buNone/>
            </a:pPr>
            <a:endParaRPr lang="sl-SI" sz="3100" dirty="0">
              <a:latin typeface="+mj-lt"/>
            </a:endParaRPr>
          </a:p>
          <a:p>
            <a:pPr marL="0" indent="0" algn="ctr">
              <a:buNone/>
            </a:pPr>
            <a:r>
              <a:rPr lang="sl-SI" sz="3100" dirty="0">
                <a:latin typeface="+mj-lt"/>
                <a:sym typeface="Symbol" panose="05050102010706020507" pitchFamily="18" charset="2"/>
              </a:rPr>
              <a:t></a:t>
            </a:r>
            <a:endParaRPr lang="sl-SI" sz="3100" dirty="0">
              <a:latin typeface="+mj-lt"/>
            </a:endParaRPr>
          </a:p>
          <a:p>
            <a:pPr marL="0" indent="0" algn="just">
              <a:buNone/>
            </a:pPr>
            <a:endParaRPr lang="sl-SI" sz="3100" dirty="0">
              <a:latin typeface="+mj-lt"/>
            </a:endParaRPr>
          </a:p>
          <a:p>
            <a:pPr marL="0" indent="0" algn="just">
              <a:buNone/>
            </a:pPr>
            <a:r>
              <a:rPr lang="sl-SI" sz="3500" b="1" u="sng" dirty="0">
                <a:solidFill>
                  <a:schemeClr val="accent5">
                    <a:lumMod val="75000"/>
                  </a:schemeClr>
                </a:solidFill>
                <a:latin typeface="+mj-lt"/>
              </a:rPr>
              <a:t>Pri upravičenosti stroškov je treba upoštevati tudi določila navodil:</a:t>
            </a:r>
            <a:endParaRPr lang="sl-SI" sz="3500" b="1" dirty="0">
              <a:solidFill>
                <a:schemeClr val="accent5">
                  <a:lumMod val="75000"/>
                </a:schemeClr>
              </a:solidFill>
              <a:latin typeface="+mj-lt"/>
            </a:endParaRPr>
          </a:p>
          <a:p>
            <a:pPr marL="0" indent="0" algn="just">
              <a:buNone/>
            </a:pPr>
            <a:r>
              <a:rPr lang="sl-SI" sz="3500" dirty="0">
                <a:latin typeface="+mj-lt"/>
              </a:rPr>
              <a:t>Stroški zunanjih izvajalcev so </a:t>
            </a:r>
            <a:r>
              <a:rPr lang="sl-SI" sz="3500" b="1" dirty="0">
                <a:latin typeface="+mj-lt"/>
              </a:rPr>
              <a:t>neupravičeni</a:t>
            </a:r>
            <a:r>
              <a:rPr lang="sl-SI" sz="3500" dirty="0">
                <a:latin typeface="+mj-lt"/>
              </a:rPr>
              <a:t>, če je:</a:t>
            </a:r>
          </a:p>
          <a:p>
            <a:pPr lvl="1" algn="just"/>
            <a:r>
              <a:rPr lang="sl-SI" sz="3500" dirty="0">
                <a:latin typeface="+mj-lt"/>
              </a:rPr>
              <a:t>zunanji izvajalec povezana družba po pravilih zakona, ki ureja gospodarske družbe ali</a:t>
            </a:r>
          </a:p>
          <a:p>
            <a:pPr lvl="1" algn="just"/>
            <a:r>
              <a:rPr lang="sl-SI" sz="3500" dirty="0">
                <a:latin typeface="+mj-lt"/>
              </a:rPr>
              <a:t>zakoniti zastopnik upravičenca, ali njegov družinski član:</a:t>
            </a:r>
          </a:p>
          <a:p>
            <a:pPr lvl="2" algn="just"/>
            <a:r>
              <a:rPr lang="sl-SI" sz="2500" dirty="0">
                <a:latin typeface="+mj-lt"/>
              </a:rPr>
              <a:t>udeležen kot poslovodja, član poslovodstva ali zakoniti zastopnik zunanjega izvajalca</a:t>
            </a:r>
          </a:p>
          <a:p>
            <a:pPr lvl="2" algn="just"/>
            <a:r>
              <a:rPr lang="sl-SI" sz="2500" dirty="0">
                <a:latin typeface="+mj-lt"/>
              </a:rPr>
              <a:t>ali je neposredno ali preko drugih pravnih oseb v več kot petindvajset odstotnem deležu udeležen pri ustanoviteljskih pravicah, upravljanju ali kapitalu zunanjega izvajalca.</a:t>
            </a:r>
          </a:p>
        </p:txBody>
      </p:sp>
    </p:spTree>
    <p:extLst>
      <p:ext uri="{BB962C8B-B14F-4D97-AF65-F5344CB8AC3E}">
        <p14:creationId xmlns:p14="http://schemas.microsoft.com/office/powerpoint/2010/main" val="337528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896116"/>
          </a:xfrm>
        </p:spPr>
        <p:txBody>
          <a:bodyPr>
            <a:normAutofit/>
          </a:bodyPr>
          <a:lstStyle/>
          <a:p>
            <a:r>
              <a:rPr lang="sl-SI" sz="2800" b="1" dirty="0"/>
              <a:t>DAVEK NA DODANO VREDNOST </a:t>
            </a:r>
            <a:endParaRPr lang="sl-SI" sz="2800" dirty="0"/>
          </a:p>
        </p:txBody>
      </p:sp>
      <p:sp>
        <p:nvSpPr>
          <p:cNvPr id="4" name="Ograda vsebine 2"/>
          <p:cNvSpPr>
            <a:spLocks noGrp="1"/>
          </p:cNvSpPr>
          <p:nvPr>
            <p:ph idx="1"/>
          </p:nvPr>
        </p:nvSpPr>
        <p:spPr>
          <a:xfrm>
            <a:off x="705507" y="1261242"/>
            <a:ext cx="10780986" cy="5234152"/>
          </a:xfrm>
        </p:spPr>
        <p:txBody>
          <a:bodyPr>
            <a:normAutofit fontScale="92500" lnSpcReduction="20000"/>
          </a:bodyPr>
          <a:lstStyle/>
          <a:p>
            <a:pPr marL="0" indent="0" algn="just">
              <a:buNone/>
            </a:pPr>
            <a:r>
              <a:rPr lang="sl-SI" sz="2100" dirty="0">
                <a:latin typeface="+mj-lt"/>
              </a:rPr>
              <a:t>DDV ni upravičen strošek, razen če se podpora nanaša: </a:t>
            </a:r>
          </a:p>
          <a:p>
            <a:pPr algn="just">
              <a:buFont typeface="Wingdings" panose="05000000000000000000" pitchFamily="2" charset="2"/>
              <a:buChar char="à"/>
            </a:pPr>
            <a:r>
              <a:rPr lang="sl-SI" sz="2100" dirty="0">
                <a:latin typeface="+mj-lt"/>
              </a:rPr>
              <a:t> na nabave blaga oziroma storitev, ki jih bo upravičenec uporabil za namene dejavnosti in transakcij, v zvezi s katerimi se v skladu s predpisi, ki urejajo DDV, ne šteje za </a:t>
            </a:r>
            <a:r>
              <a:rPr lang="it-IT" sz="2100" dirty="0" err="1">
                <a:latin typeface="+mj-lt"/>
              </a:rPr>
              <a:t>davčnega</a:t>
            </a:r>
            <a:r>
              <a:rPr lang="it-IT" sz="2100" dirty="0">
                <a:latin typeface="+mj-lt"/>
              </a:rPr>
              <a:t> </a:t>
            </a:r>
            <a:r>
              <a:rPr lang="it-IT" sz="2100" dirty="0" err="1">
                <a:latin typeface="+mj-lt"/>
              </a:rPr>
              <a:t>zavezanca</a:t>
            </a:r>
            <a:r>
              <a:rPr lang="it-IT" sz="2100" dirty="0">
                <a:latin typeface="+mj-lt"/>
              </a:rPr>
              <a:t>, ali </a:t>
            </a:r>
            <a:endParaRPr lang="sl-SI" sz="2100" dirty="0">
              <a:latin typeface="+mj-lt"/>
            </a:endParaRPr>
          </a:p>
          <a:p>
            <a:pPr algn="just">
              <a:buFont typeface="Wingdings" panose="05000000000000000000" pitchFamily="2" charset="2"/>
              <a:buChar char="à"/>
            </a:pPr>
            <a:r>
              <a:rPr lang="sl-SI" sz="2100" dirty="0">
                <a:latin typeface="+mj-lt"/>
              </a:rPr>
              <a:t> </a:t>
            </a:r>
            <a:r>
              <a:rPr lang="it-IT" sz="2100" dirty="0">
                <a:latin typeface="+mj-lt"/>
              </a:rPr>
              <a:t>za </a:t>
            </a:r>
            <a:r>
              <a:rPr lang="it-IT" sz="2100" dirty="0" err="1">
                <a:latin typeface="+mj-lt"/>
              </a:rPr>
              <a:t>namene</a:t>
            </a:r>
            <a:r>
              <a:rPr lang="it-IT" sz="2100" dirty="0">
                <a:latin typeface="+mj-lt"/>
              </a:rPr>
              <a:t> </a:t>
            </a:r>
            <a:r>
              <a:rPr lang="it-IT" sz="2100" dirty="0" err="1">
                <a:latin typeface="+mj-lt"/>
              </a:rPr>
              <a:t>dejavnosti</a:t>
            </a:r>
            <a:r>
              <a:rPr lang="it-IT" sz="2100" dirty="0">
                <a:latin typeface="+mj-lt"/>
              </a:rPr>
              <a:t> in</a:t>
            </a:r>
            <a:r>
              <a:rPr lang="sl-SI" sz="2100" dirty="0">
                <a:latin typeface="+mj-lt"/>
              </a:rPr>
              <a:t> transakcij, ki so v skladu s predpisi o DDV oproščene plačila </a:t>
            </a:r>
            <a:r>
              <a:rPr lang="pl-PL" sz="2100" dirty="0">
                <a:latin typeface="+mj-lt"/>
              </a:rPr>
              <a:t>DDV, brez pravice do odbitka DDV.</a:t>
            </a:r>
            <a:endParaRPr lang="sl-SI" sz="1400" b="1" u="sng" dirty="0">
              <a:latin typeface="+mj-lt"/>
            </a:endParaRPr>
          </a:p>
          <a:p>
            <a:pPr marL="0" indent="0" algn="just">
              <a:buNone/>
            </a:pPr>
            <a:endParaRPr lang="sl-SI" sz="1900" b="1" u="sng" dirty="0">
              <a:latin typeface="+mj-lt"/>
            </a:endParaRPr>
          </a:p>
          <a:p>
            <a:pPr marL="0" indent="0" algn="just">
              <a:buNone/>
            </a:pPr>
            <a:r>
              <a:rPr lang="sl-SI" sz="1900" b="1" u="sng" dirty="0">
                <a:latin typeface="+mj-lt"/>
              </a:rPr>
              <a:t>Dokazila:</a:t>
            </a:r>
          </a:p>
          <a:p>
            <a:pPr lvl="1"/>
            <a:r>
              <a:rPr lang="sl-SI" sz="1500" b="1" dirty="0">
                <a:latin typeface="+mj-lt"/>
              </a:rPr>
              <a:t>izjava o tem, ali je upravičenec identificiran za namene DDV v obdobju izvajanja projekta</a:t>
            </a:r>
            <a:r>
              <a:rPr lang="sl-SI" sz="1500" dirty="0">
                <a:latin typeface="+mj-lt"/>
              </a:rPr>
              <a:t>, ki ga upravičenec pridobi preko elektronske povezave FURS z vnosom svoje davčne številke; </a:t>
            </a:r>
          </a:p>
          <a:p>
            <a:pPr lvl="1"/>
            <a:r>
              <a:rPr lang="sl-SI" sz="1500" b="1" dirty="0">
                <a:latin typeface="+mj-lt"/>
              </a:rPr>
              <a:t>račun z DDV </a:t>
            </a:r>
            <a:r>
              <a:rPr lang="sl-SI" sz="1500" dirty="0">
                <a:latin typeface="+mj-lt"/>
              </a:rPr>
              <a:t>in </a:t>
            </a:r>
          </a:p>
          <a:p>
            <a:pPr lvl="1"/>
            <a:r>
              <a:rPr lang="sl-SI" sz="1500" b="1" dirty="0">
                <a:latin typeface="+mj-lt"/>
              </a:rPr>
              <a:t>dokazilo o plačilu</a:t>
            </a:r>
            <a:r>
              <a:rPr lang="sl-SI" sz="1500" dirty="0">
                <a:latin typeface="+mj-lt"/>
              </a:rPr>
              <a:t>. </a:t>
            </a:r>
          </a:p>
          <a:p>
            <a:pPr marL="0" indent="0">
              <a:buNone/>
            </a:pPr>
            <a:endParaRPr lang="sl-SI" sz="1900" dirty="0">
              <a:latin typeface="+mj-lt"/>
            </a:endParaRPr>
          </a:p>
          <a:p>
            <a:pPr marL="0" lvl="0" indent="0">
              <a:buNone/>
            </a:pPr>
            <a:r>
              <a:rPr lang="sl-SI" sz="1500" b="1" dirty="0">
                <a:latin typeface="+mj-lt"/>
              </a:rPr>
              <a:t>V primeru, ko je upravičenec dolžan z 76.a členom ZDDV izvesti postopek </a:t>
            </a:r>
            <a:r>
              <a:rPr lang="sl-SI" sz="1500" b="1" dirty="0" err="1">
                <a:latin typeface="+mj-lt"/>
              </a:rPr>
              <a:t>samoobdavčitve</a:t>
            </a:r>
            <a:r>
              <a:rPr lang="sl-SI" sz="1500" b="1" dirty="0">
                <a:latin typeface="+mj-lt"/>
              </a:rPr>
              <a:t>, je potrebno priložiti naslednja dokazila: </a:t>
            </a:r>
            <a:endParaRPr lang="sl-SI" sz="1500" dirty="0">
              <a:latin typeface="+mj-lt"/>
            </a:endParaRPr>
          </a:p>
          <a:p>
            <a:pPr lvl="1"/>
            <a:r>
              <a:rPr lang="sl-SI" sz="1500" b="1" dirty="0">
                <a:latin typeface="+mj-lt"/>
              </a:rPr>
              <a:t>izpis iz knjige izdanih in prejetih računov </a:t>
            </a:r>
            <a:r>
              <a:rPr lang="sl-SI" sz="1500" dirty="0">
                <a:latin typeface="+mj-lt"/>
              </a:rPr>
              <a:t>za obdobje uveljavljanja </a:t>
            </a:r>
            <a:r>
              <a:rPr lang="sl-SI" sz="1500" dirty="0" err="1">
                <a:latin typeface="+mj-lt"/>
              </a:rPr>
              <a:t>samoobdavčitve</a:t>
            </a:r>
            <a:r>
              <a:rPr lang="sl-SI" sz="1500" dirty="0">
                <a:latin typeface="+mj-lt"/>
              </a:rPr>
              <a:t>, </a:t>
            </a:r>
          </a:p>
          <a:p>
            <a:pPr lvl="1"/>
            <a:r>
              <a:rPr lang="sl-SI" sz="1500" b="1" dirty="0">
                <a:latin typeface="+mj-lt"/>
              </a:rPr>
              <a:t>obrazec DDV-O </a:t>
            </a:r>
            <a:r>
              <a:rPr lang="sl-SI" sz="1500" dirty="0">
                <a:latin typeface="+mj-lt"/>
              </a:rPr>
              <a:t>in </a:t>
            </a:r>
          </a:p>
          <a:p>
            <a:pPr lvl="1"/>
            <a:r>
              <a:rPr lang="sl-SI" sz="1500" b="1" dirty="0">
                <a:latin typeface="+mj-lt"/>
              </a:rPr>
              <a:t>dokazilo o plačilu</a:t>
            </a:r>
            <a:r>
              <a:rPr lang="sl-SI" sz="1500" dirty="0">
                <a:latin typeface="+mj-lt"/>
              </a:rPr>
              <a:t> obveznosti.</a:t>
            </a:r>
            <a:endParaRPr lang="sl-SI" sz="1900" dirty="0">
              <a:latin typeface="+mj-lt"/>
            </a:endParaRPr>
          </a:p>
          <a:p>
            <a:pPr algn="just"/>
            <a:endParaRPr lang="sl-SI" sz="1900" dirty="0">
              <a:latin typeface="+mj-lt"/>
            </a:endParaRPr>
          </a:p>
          <a:p>
            <a:pPr marL="0" indent="0" algn="just">
              <a:buNone/>
            </a:pPr>
            <a:endParaRPr lang="sl-SI" sz="1700" dirty="0">
              <a:latin typeface="+mj-lt"/>
            </a:endParaRPr>
          </a:p>
          <a:p>
            <a:pPr marL="0" indent="0" algn="ctr">
              <a:buNone/>
            </a:pPr>
            <a:r>
              <a:rPr lang="sl-SI" sz="1900" b="1" dirty="0">
                <a:solidFill>
                  <a:schemeClr val="accent5">
                    <a:lumMod val="75000"/>
                  </a:schemeClr>
                </a:solidFill>
                <a:latin typeface="+mj-lt"/>
                <a:sym typeface="Wingdings" panose="05000000000000000000" pitchFamily="2" charset="2"/>
              </a:rPr>
              <a:t> </a:t>
            </a:r>
            <a:r>
              <a:rPr lang="sl-SI" sz="1900" dirty="0">
                <a:solidFill>
                  <a:schemeClr val="accent5">
                    <a:lumMod val="75000"/>
                  </a:schemeClr>
                </a:solidFill>
                <a:latin typeface="+mj-lt"/>
              </a:rPr>
              <a:t>Če </a:t>
            </a:r>
            <a:r>
              <a:rPr lang="sl-SI" sz="1900" b="1" dirty="0">
                <a:solidFill>
                  <a:schemeClr val="accent5">
                    <a:lumMod val="75000"/>
                  </a:schemeClr>
                </a:solidFill>
                <a:latin typeface="+mj-lt"/>
              </a:rPr>
              <a:t>sredstva EKP </a:t>
            </a:r>
            <a:r>
              <a:rPr lang="sl-SI" sz="1900" dirty="0">
                <a:solidFill>
                  <a:schemeClr val="accent5">
                    <a:lumMod val="75000"/>
                  </a:schemeClr>
                </a:solidFill>
                <a:latin typeface="+mj-lt"/>
              </a:rPr>
              <a:t>za upravičenca predstavljajo </a:t>
            </a:r>
            <a:r>
              <a:rPr lang="sl-SI" sz="1900" b="1" dirty="0">
                <a:solidFill>
                  <a:schemeClr val="accent5">
                    <a:lumMod val="75000"/>
                  </a:schemeClr>
                </a:solidFill>
                <a:latin typeface="+mj-lt"/>
              </a:rPr>
              <a:t>državno pomoč, DDV ni upravičen strošek. </a:t>
            </a:r>
          </a:p>
        </p:txBody>
      </p:sp>
    </p:spTree>
    <p:extLst>
      <p:ext uri="{BB962C8B-B14F-4D97-AF65-F5344CB8AC3E}">
        <p14:creationId xmlns:p14="http://schemas.microsoft.com/office/powerpoint/2010/main" val="18682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2282E1-E638-461E-ADE9-5EA4832159FD}"/>
              </a:ext>
            </a:extLst>
          </p:cNvPr>
          <p:cNvSpPr>
            <a:spLocks noGrp="1"/>
          </p:cNvSpPr>
          <p:nvPr>
            <p:ph type="title"/>
          </p:nvPr>
        </p:nvSpPr>
        <p:spPr/>
        <p:txBody>
          <a:bodyPr>
            <a:normAutofit/>
          </a:bodyPr>
          <a:lstStyle/>
          <a:p>
            <a:r>
              <a:rPr lang="sl-SI" sz="3200" b="1" dirty="0"/>
              <a:t>PAVŠAL – investicijski projekti</a:t>
            </a:r>
          </a:p>
        </p:txBody>
      </p:sp>
      <p:sp>
        <p:nvSpPr>
          <p:cNvPr id="4" name="Označba mesta vsebine 2">
            <a:extLst>
              <a:ext uri="{FF2B5EF4-FFF2-40B4-BE49-F238E27FC236}">
                <a16:creationId xmlns:a16="http://schemas.microsoft.com/office/drawing/2014/main" id="{27078415-6A54-44EB-915E-621F7AC08AE6}"/>
              </a:ext>
            </a:extLst>
          </p:cNvPr>
          <p:cNvSpPr>
            <a:spLocks noGrp="1"/>
          </p:cNvSpPr>
          <p:nvPr>
            <p:ph idx="1"/>
          </p:nvPr>
        </p:nvSpPr>
        <p:spPr>
          <a:xfrm>
            <a:off x="502722" y="1646576"/>
            <a:ext cx="11186556" cy="4630399"/>
          </a:xfrm>
        </p:spPr>
        <p:txBody>
          <a:bodyPr numCol="1">
            <a:normAutofit/>
          </a:bodyPr>
          <a:lstStyle/>
          <a:p>
            <a:pPr marL="0" indent="0">
              <a:lnSpc>
                <a:spcPct val="100000"/>
              </a:lnSpc>
              <a:spcBef>
                <a:spcPts val="0"/>
              </a:spcBef>
              <a:buNone/>
            </a:pPr>
            <a:endParaRPr lang="sl-SI" sz="1600" b="1" dirty="0">
              <a:solidFill>
                <a:schemeClr val="accent6">
                  <a:lumMod val="75000"/>
                </a:schemeClr>
              </a:solidFill>
              <a:highlight>
                <a:srgbClr val="FFFF00"/>
              </a:highlight>
              <a:latin typeface="+mj-lt"/>
            </a:endParaRPr>
          </a:p>
          <a:p>
            <a:pPr marL="0" indent="0" algn="ctr">
              <a:lnSpc>
                <a:spcPct val="100000"/>
              </a:lnSpc>
              <a:spcBef>
                <a:spcPts val="0"/>
              </a:spcBef>
              <a:buNone/>
            </a:pPr>
            <a:r>
              <a:rPr lang="sl-SI" sz="2000" b="1" dirty="0">
                <a:solidFill>
                  <a:schemeClr val="accent6">
                    <a:lumMod val="75000"/>
                  </a:schemeClr>
                </a:solidFill>
                <a:latin typeface="+mj-lt"/>
              </a:rPr>
              <a:t>20 % </a:t>
            </a:r>
            <a:r>
              <a:rPr lang="sl-SI" sz="2400" b="1" dirty="0">
                <a:solidFill>
                  <a:schemeClr val="accent6">
                    <a:lumMod val="75000"/>
                  </a:schemeClr>
                </a:solidFill>
                <a:latin typeface="+mj-lt"/>
              </a:rPr>
              <a:t>PAVŠAL </a:t>
            </a:r>
            <a:r>
              <a:rPr lang="sl-SI" sz="2400" dirty="0">
                <a:solidFill>
                  <a:schemeClr val="accent6">
                    <a:lumMod val="75000"/>
                  </a:schemeClr>
                </a:solidFill>
                <a:latin typeface="+mj-lt"/>
              </a:rPr>
              <a:t>(stroški za pokrivanje dela zaposlenih pri partnerjih projekta)</a:t>
            </a:r>
            <a:endParaRPr lang="sl-SI" sz="2000" dirty="0">
              <a:solidFill>
                <a:schemeClr val="accent6">
                  <a:lumMod val="75000"/>
                </a:schemeClr>
              </a:solidFill>
              <a:latin typeface="+mj-lt"/>
            </a:endParaRPr>
          </a:p>
          <a:p>
            <a:pPr marL="0" indent="0">
              <a:lnSpc>
                <a:spcPct val="100000"/>
              </a:lnSpc>
              <a:spcBef>
                <a:spcPts val="0"/>
              </a:spcBef>
              <a:buNone/>
            </a:pPr>
            <a:endParaRPr lang="sl-SI" sz="1900" b="1" dirty="0">
              <a:solidFill>
                <a:schemeClr val="accent6">
                  <a:lumMod val="75000"/>
                </a:schemeClr>
              </a:solidFill>
              <a:latin typeface="+mj-lt"/>
            </a:endParaRPr>
          </a:p>
          <a:p>
            <a:pPr marL="0" indent="0">
              <a:buNone/>
            </a:pPr>
            <a:r>
              <a:rPr lang="sl-SI" sz="2000" dirty="0">
                <a:latin typeface="+mj-lt"/>
              </a:rPr>
              <a:t>Pavšal se </a:t>
            </a:r>
            <a:r>
              <a:rPr lang="sl-SI" sz="2000" b="1" dirty="0">
                <a:latin typeface="+mj-lt"/>
              </a:rPr>
              <a:t>samodejno izračuna na podlagi dejanskih stroškov</a:t>
            </a:r>
            <a:r>
              <a:rPr lang="sl-SI" sz="2000" dirty="0">
                <a:latin typeface="+mj-lt"/>
              </a:rPr>
              <a:t>, ki jih odobri MKRR, zato partnerjem </a:t>
            </a:r>
            <a:r>
              <a:rPr lang="sl-SI" sz="2000" b="1" dirty="0">
                <a:latin typeface="+mj-lt"/>
              </a:rPr>
              <a:t>ni treba dokazovati dejanskega stanja:</a:t>
            </a:r>
          </a:p>
          <a:p>
            <a:pPr>
              <a:buFont typeface="Wingdings" panose="05000000000000000000" pitchFamily="2" charset="2"/>
              <a:buChar char="à"/>
            </a:pPr>
            <a:r>
              <a:rPr lang="sl-SI" sz="2000" dirty="0">
                <a:latin typeface="+mj-lt"/>
                <a:sym typeface="Wingdings" panose="05000000000000000000" pitchFamily="2" charset="2"/>
              </a:rPr>
              <a:t> v</a:t>
            </a:r>
            <a:r>
              <a:rPr lang="sl-SI" sz="2000" dirty="0">
                <a:latin typeface="+mj-lt"/>
              </a:rPr>
              <a:t> skladu s tem ni treba  na MKRR predložiti nobene dokumentacije o dejansko nastalih stroških (</a:t>
            </a:r>
            <a:r>
              <a:rPr lang="sl-SI" sz="2000" dirty="0" err="1">
                <a:latin typeface="+mj-lt"/>
              </a:rPr>
              <a:t>časovnice</a:t>
            </a:r>
            <a:r>
              <a:rPr lang="sl-SI" sz="2000" dirty="0">
                <a:latin typeface="+mj-lt"/>
              </a:rPr>
              <a:t>, dokazila o plačilih ipd.) ali jo hraniti za naknadne kontrole.</a:t>
            </a:r>
          </a:p>
          <a:p>
            <a:pPr marL="0" indent="0">
              <a:buNone/>
            </a:pPr>
            <a:endParaRPr lang="sl-SI" sz="2000" dirty="0">
              <a:latin typeface="+mj-lt"/>
            </a:endParaRPr>
          </a:p>
          <a:p>
            <a:pPr marL="0" indent="0" algn="ctr">
              <a:buNone/>
            </a:pPr>
            <a:r>
              <a:rPr lang="sl-SI" sz="2000" dirty="0">
                <a:solidFill>
                  <a:schemeClr val="accent1">
                    <a:lumMod val="75000"/>
                  </a:schemeClr>
                </a:solidFill>
                <a:latin typeface="+mj-lt"/>
              </a:rPr>
              <a:t>Potrebno pa je dokazati izvedene aktivnosti s</a:t>
            </a:r>
            <a:r>
              <a:rPr lang="sl-SI" sz="2000" b="1" dirty="0">
                <a:solidFill>
                  <a:schemeClr val="accent1">
                    <a:lumMod val="75000"/>
                  </a:schemeClr>
                </a:solidFill>
                <a:latin typeface="+mj-lt"/>
              </a:rPr>
              <a:t> podpornimi dokazili (npr. liste prisotnosti, fotografije, maili...).</a:t>
            </a:r>
            <a:endParaRPr lang="sl-SI" dirty="0">
              <a:latin typeface="+mj-lt"/>
            </a:endParaRPr>
          </a:p>
          <a:p>
            <a:pPr marL="0" indent="0">
              <a:buNone/>
            </a:pPr>
            <a:endParaRPr lang="sl-SI" dirty="0">
              <a:latin typeface="+mj-lt"/>
            </a:endParaRPr>
          </a:p>
          <a:p>
            <a:pPr marL="0" indent="0">
              <a:lnSpc>
                <a:spcPct val="100000"/>
              </a:lnSpc>
              <a:spcBef>
                <a:spcPts val="0"/>
              </a:spcBef>
              <a:buNone/>
            </a:pPr>
            <a:endParaRPr lang="sl-SI" sz="1900" b="1" dirty="0">
              <a:solidFill>
                <a:schemeClr val="accent6">
                  <a:lumMod val="75000"/>
                </a:schemeClr>
              </a:solidFill>
              <a:latin typeface="+mj-lt"/>
            </a:endParaRPr>
          </a:p>
        </p:txBody>
      </p:sp>
    </p:spTree>
    <p:extLst>
      <p:ext uri="{BB962C8B-B14F-4D97-AF65-F5344CB8AC3E}">
        <p14:creationId xmlns:p14="http://schemas.microsoft.com/office/powerpoint/2010/main" val="54768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69992"/>
          </a:xfrm>
        </p:spPr>
        <p:txBody>
          <a:bodyPr>
            <a:normAutofit/>
          </a:bodyPr>
          <a:lstStyle/>
          <a:p>
            <a:r>
              <a:rPr lang="sl-SI" sz="3600" b="1" dirty="0"/>
              <a:t>NAROČNIK PO ZJN-3</a:t>
            </a:r>
            <a:endParaRPr lang="sl-SI" sz="3600" dirty="0"/>
          </a:p>
        </p:txBody>
      </p:sp>
      <p:sp>
        <p:nvSpPr>
          <p:cNvPr id="4" name="Ograda vsebine 2"/>
          <p:cNvSpPr>
            <a:spLocks noGrp="1"/>
          </p:cNvSpPr>
          <p:nvPr>
            <p:ph idx="1"/>
          </p:nvPr>
        </p:nvSpPr>
        <p:spPr>
          <a:xfrm>
            <a:off x="1040829" y="1135118"/>
            <a:ext cx="6463149" cy="5878707"/>
          </a:xfrm>
        </p:spPr>
        <p:txBody>
          <a:bodyPr numCol="2">
            <a:normAutofit fontScale="55000" lnSpcReduction="20000"/>
          </a:bodyPr>
          <a:lstStyle/>
          <a:p>
            <a:pPr>
              <a:buNone/>
            </a:pPr>
            <a:r>
              <a:rPr lang="sl-SI" b="1" u="sng" dirty="0">
                <a:latin typeface="+mj-lt"/>
              </a:rPr>
              <a:t>ZJN - odprti postopek:</a:t>
            </a:r>
            <a:endParaRPr lang="sl-SI" b="1" dirty="0">
              <a:latin typeface="+mj-lt"/>
            </a:endParaRPr>
          </a:p>
          <a:p>
            <a:pPr lvl="1"/>
            <a:r>
              <a:rPr lang="sl-SI" dirty="0">
                <a:latin typeface="+mj-lt"/>
              </a:rPr>
              <a:t>predhodno informativno obvestilo (če je bilo izdano);</a:t>
            </a:r>
          </a:p>
          <a:p>
            <a:pPr lvl="1"/>
            <a:r>
              <a:rPr lang="sl-SI" dirty="0">
                <a:latin typeface="+mj-lt"/>
              </a:rPr>
              <a:t>dokumentacija s katero je bila določena ocenjena vrednost javnega naročila;</a:t>
            </a:r>
          </a:p>
          <a:p>
            <a:pPr lvl="1"/>
            <a:r>
              <a:rPr lang="sl-SI" dirty="0">
                <a:latin typeface="+mj-lt"/>
              </a:rPr>
              <a:t>sklep o začetku postopka oz. drugi ustrezen dokument skladno z ZJN ter sklep o imenovanju komisije (če je bila komisija imenovana);</a:t>
            </a:r>
          </a:p>
          <a:p>
            <a:pPr lvl="1"/>
            <a:r>
              <a:rPr lang="sl-SI" dirty="0">
                <a:latin typeface="+mj-lt"/>
              </a:rPr>
              <a:t>obvestilo o posredovanju naročila na portal javnih naročil (po potrebi tudi obvestilo o posredovanju naročila Uradu za uradne objave Evropskih skupnosti);</a:t>
            </a:r>
          </a:p>
          <a:p>
            <a:pPr lvl="1"/>
            <a:r>
              <a:rPr lang="sl-SI" dirty="0">
                <a:latin typeface="+mj-lt"/>
              </a:rPr>
              <a:t>obvestilo o objavi naročila na portalu javnih naročil (po potrebi tudi obvestilo o objavi v Uradnem listu EU);</a:t>
            </a:r>
          </a:p>
          <a:p>
            <a:pPr lvl="1"/>
            <a:r>
              <a:rPr lang="sl-SI" dirty="0">
                <a:latin typeface="+mj-lt"/>
              </a:rPr>
              <a:t>zapisnik o odpiranju ponudb ter dokazila, da je bil vročen vsem ponudnikom;</a:t>
            </a:r>
          </a:p>
          <a:p>
            <a:pPr lvl="1"/>
            <a:r>
              <a:rPr lang="sl-SI" dirty="0">
                <a:latin typeface="+mj-lt"/>
              </a:rPr>
              <a:t>odločitev o oddaji javnega naročila ter dokazila, da je bila odločitev vročena vsem ponudnikom;</a:t>
            </a:r>
          </a:p>
          <a:p>
            <a:pPr lvl="1"/>
            <a:r>
              <a:rPr lang="sl-SI" dirty="0">
                <a:latin typeface="+mj-lt"/>
              </a:rPr>
              <a:t>obvestilo o oddaji javnega naročila na portalu javnih naročil (po potrebi </a:t>
            </a:r>
          </a:p>
          <a:p>
            <a:pPr marL="457200" lvl="1" indent="0">
              <a:buNone/>
            </a:pPr>
            <a:r>
              <a:rPr lang="sl-SI" dirty="0">
                <a:latin typeface="+mj-lt"/>
              </a:rPr>
              <a:t>      tudi obvestilo o oddaji javnega naročila v Uradnem listu EU);</a:t>
            </a:r>
          </a:p>
          <a:p>
            <a:pPr lvl="1"/>
            <a:r>
              <a:rPr lang="sl-SI" dirty="0">
                <a:latin typeface="+mj-lt"/>
              </a:rPr>
              <a:t>pisno (končno) poročilo skladno z ZJN,</a:t>
            </a:r>
          </a:p>
          <a:p>
            <a:pPr lvl="1"/>
            <a:r>
              <a:rPr lang="sl-SI" dirty="0">
                <a:latin typeface="+mj-lt"/>
              </a:rPr>
              <a:t>pogodba.</a:t>
            </a:r>
          </a:p>
          <a:p>
            <a:pPr>
              <a:buNone/>
            </a:pPr>
            <a:r>
              <a:rPr lang="sl-SI" dirty="0">
                <a:latin typeface="+mj-lt"/>
              </a:rPr>
              <a:t> </a:t>
            </a:r>
          </a:p>
          <a:p>
            <a:pPr>
              <a:buNone/>
            </a:pPr>
            <a:endParaRPr lang="sl-SI" dirty="0">
              <a:latin typeface="+mj-lt"/>
            </a:endParaRPr>
          </a:p>
          <a:p>
            <a:pPr>
              <a:buNone/>
            </a:pPr>
            <a:r>
              <a:rPr lang="sl-SI" b="1" u="sng" dirty="0">
                <a:latin typeface="+mj-lt"/>
              </a:rPr>
              <a:t>ZJN - postopek oddaje naročila male vrednosti</a:t>
            </a:r>
            <a:endParaRPr lang="sl-SI" b="1" dirty="0">
              <a:latin typeface="+mj-lt"/>
            </a:endParaRPr>
          </a:p>
          <a:p>
            <a:pPr lvl="1"/>
            <a:r>
              <a:rPr lang="sl-SI" dirty="0">
                <a:latin typeface="+mj-lt"/>
              </a:rPr>
              <a:t>predhodno informativno obvestilo (če je bilo izdano);</a:t>
            </a:r>
          </a:p>
          <a:p>
            <a:pPr lvl="1"/>
            <a:r>
              <a:rPr lang="sl-SI" dirty="0">
                <a:latin typeface="+mj-lt"/>
              </a:rPr>
              <a:t>dokumentacijo s katero je bila določena ocenjena vrednost javnega naročila;</a:t>
            </a:r>
          </a:p>
          <a:p>
            <a:pPr lvl="1"/>
            <a:r>
              <a:rPr lang="sl-SI" dirty="0">
                <a:latin typeface="+mj-lt"/>
              </a:rPr>
              <a:t>obvestilo o posredovanju naročila na portal javnih naročil;</a:t>
            </a:r>
          </a:p>
          <a:p>
            <a:pPr lvl="1"/>
            <a:r>
              <a:rPr lang="sl-SI" dirty="0">
                <a:latin typeface="+mj-lt"/>
              </a:rPr>
              <a:t>obvestilo o objavi naročila na portalu javnih naročil;</a:t>
            </a:r>
          </a:p>
          <a:p>
            <a:pPr lvl="1"/>
            <a:r>
              <a:rPr lang="sl-SI" dirty="0">
                <a:latin typeface="+mj-lt"/>
              </a:rPr>
              <a:t>zapisnik o odpiranju ponudb ter dokazila, da je bil vročen vsem ponudnikom;</a:t>
            </a:r>
          </a:p>
          <a:p>
            <a:pPr lvl="1"/>
            <a:r>
              <a:rPr lang="sl-SI" dirty="0">
                <a:latin typeface="+mj-lt"/>
              </a:rPr>
              <a:t>odločitev o oddaji javnega naročila ter dokazila, da je bila odločitev vročena vsem ponudnikom;</a:t>
            </a:r>
          </a:p>
          <a:p>
            <a:pPr lvl="1"/>
            <a:r>
              <a:rPr lang="sl-SI" dirty="0">
                <a:latin typeface="+mj-lt"/>
              </a:rPr>
              <a:t>obvestilo o oddaji javnega naročila na portalu javnih naročil,</a:t>
            </a:r>
          </a:p>
          <a:p>
            <a:pPr lvl="1"/>
            <a:r>
              <a:rPr lang="sl-SI" dirty="0">
                <a:latin typeface="+mj-lt"/>
              </a:rPr>
              <a:t>pogodba.</a:t>
            </a:r>
          </a:p>
          <a:p>
            <a:pPr>
              <a:buNone/>
            </a:pPr>
            <a:r>
              <a:rPr lang="sl-SI" dirty="0">
                <a:latin typeface="+mj-lt"/>
              </a:rPr>
              <a:t> </a:t>
            </a:r>
          </a:p>
          <a:p>
            <a:endParaRPr lang="sl-SI" dirty="0">
              <a:latin typeface="+mj-lt"/>
            </a:endParaRPr>
          </a:p>
        </p:txBody>
      </p:sp>
      <p:sp>
        <p:nvSpPr>
          <p:cNvPr id="3" name="Pravokotnik 2">
            <a:extLst>
              <a:ext uri="{FF2B5EF4-FFF2-40B4-BE49-F238E27FC236}">
                <a16:creationId xmlns:a16="http://schemas.microsoft.com/office/drawing/2014/main" id="{AA71037F-61CB-4E07-8A19-CD594244631A}"/>
              </a:ext>
            </a:extLst>
          </p:cNvPr>
          <p:cNvSpPr/>
          <p:nvPr/>
        </p:nvSpPr>
        <p:spPr>
          <a:xfrm>
            <a:off x="7618116" y="1135118"/>
            <a:ext cx="4310379" cy="1231106"/>
          </a:xfrm>
          <a:prstGeom prst="rect">
            <a:avLst/>
          </a:prstGeom>
        </p:spPr>
        <p:txBody>
          <a:bodyPr wrap="square">
            <a:spAutoFit/>
          </a:bodyPr>
          <a:lstStyle/>
          <a:p>
            <a:r>
              <a:rPr lang="sl-SI" sz="1400" b="1" u="sng" dirty="0">
                <a:latin typeface="+mj-lt"/>
              </a:rPr>
              <a:t>V primeru, da se ZJN ne uporablja </a:t>
            </a:r>
            <a:r>
              <a:rPr lang="sl-SI" sz="1400" dirty="0">
                <a:latin typeface="+mj-lt"/>
              </a:rPr>
              <a:t>:</a:t>
            </a:r>
          </a:p>
          <a:p>
            <a:pPr marL="628650" lvl="1" indent="-171450">
              <a:buFont typeface="Arial" panose="020B0604020202020204" pitchFamily="34" charset="0"/>
              <a:buChar char="•"/>
            </a:pPr>
            <a:r>
              <a:rPr lang="sl-SI" sz="1200" dirty="0">
                <a:latin typeface="+mj-lt"/>
              </a:rPr>
              <a:t>dokazila kot so opredeljena v pri posameznem strošku ter 3 ponudbe,</a:t>
            </a:r>
          </a:p>
          <a:p>
            <a:pPr marL="628650" lvl="1" indent="-171450">
              <a:buFont typeface="Arial" panose="020B0604020202020204" pitchFamily="34" charset="0"/>
              <a:buChar char="•"/>
            </a:pPr>
            <a:r>
              <a:rPr lang="sl-SI" sz="1200" dirty="0">
                <a:latin typeface="+mj-lt"/>
              </a:rPr>
              <a:t>povpraševanje in obrazložitev izbranega ponudnika</a:t>
            </a:r>
          </a:p>
          <a:p>
            <a:pPr marL="628650" lvl="1" indent="-171450">
              <a:buFont typeface="Arial" panose="020B0604020202020204" pitchFamily="34" charset="0"/>
              <a:buChar char="•"/>
            </a:pPr>
            <a:r>
              <a:rPr lang="sl-SI" sz="1200" dirty="0">
                <a:latin typeface="+mj-lt"/>
              </a:rPr>
              <a:t>ter naročilnica.</a:t>
            </a:r>
          </a:p>
          <a:p>
            <a:r>
              <a:rPr lang="sl-SI" sz="1200" dirty="0">
                <a:latin typeface="+mj-lt"/>
              </a:rPr>
              <a:t> </a:t>
            </a:r>
          </a:p>
        </p:txBody>
      </p:sp>
    </p:spTree>
    <p:extLst>
      <p:ext uri="{BB962C8B-B14F-4D97-AF65-F5344CB8AC3E}">
        <p14:creationId xmlns:p14="http://schemas.microsoft.com/office/powerpoint/2010/main" val="118821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95568" y="365125"/>
            <a:ext cx="10515600" cy="779934"/>
          </a:xfrm>
        </p:spPr>
        <p:txBody>
          <a:bodyPr>
            <a:normAutofit/>
          </a:bodyPr>
          <a:lstStyle/>
          <a:p>
            <a:r>
              <a:rPr lang="sl-SI" sz="3200" b="1" dirty="0"/>
              <a:t>STROŠKI PLAČ in povračil v zvezi z delom (</a:t>
            </a:r>
            <a:r>
              <a:rPr lang="sl-SI" sz="3200" b="1" dirty="0" err="1"/>
              <a:t>neinvesticijski</a:t>
            </a:r>
            <a:r>
              <a:rPr lang="sl-SI" sz="3200" b="1" dirty="0"/>
              <a:t> projekt)</a:t>
            </a:r>
            <a:endParaRPr lang="sl-SI" sz="3200" dirty="0"/>
          </a:p>
        </p:txBody>
      </p:sp>
      <p:sp>
        <p:nvSpPr>
          <p:cNvPr id="5" name="Ograda vsebine 2"/>
          <p:cNvSpPr>
            <a:spLocks noGrp="1"/>
          </p:cNvSpPr>
          <p:nvPr>
            <p:ph idx="1"/>
          </p:nvPr>
        </p:nvSpPr>
        <p:spPr>
          <a:xfrm>
            <a:off x="209006" y="1149072"/>
            <a:ext cx="11488724" cy="5375189"/>
          </a:xfrm>
        </p:spPr>
        <p:txBody>
          <a:bodyPr>
            <a:normAutofit lnSpcReduction="10000"/>
          </a:bodyPr>
          <a:lstStyle/>
          <a:p>
            <a:pPr algn="ctr">
              <a:buNone/>
            </a:pPr>
            <a:r>
              <a:rPr lang="sl-SI" sz="1800" b="1" dirty="0">
                <a:solidFill>
                  <a:schemeClr val="accent6">
                    <a:lumMod val="75000"/>
                  </a:schemeClr>
                </a:solidFill>
                <a:latin typeface="+mj-lt"/>
              </a:rPr>
              <a:t>Neposredni stroški osebja </a:t>
            </a:r>
            <a:r>
              <a:rPr lang="sl-SI" sz="1800" dirty="0">
                <a:solidFill>
                  <a:schemeClr val="accent6">
                    <a:lumMod val="75000"/>
                  </a:schemeClr>
                </a:solidFill>
                <a:latin typeface="+mj-lt"/>
              </a:rPr>
              <a:t>so</a:t>
            </a:r>
            <a:r>
              <a:rPr lang="sl-SI" sz="1800" b="1" dirty="0">
                <a:solidFill>
                  <a:schemeClr val="accent6">
                    <a:lumMod val="75000"/>
                  </a:schemeClr>
                </a:solidFill>
                <a:latin typeface="+mj-lt"/>
              </a:rPr>
              <a:t> upravičeni </a:t>
            </a:r>
            <a:r>
              <a:rPr lang="sl-SI" sz="1800" dirty="0">
                <a:solidFill>
                  <a:schemeClr val="accent6">
                    <a:lumMod val="75000"/>
                  </a:schemeClr>
                </a:solidFill>
                <a:latin typeface="+mj-lt"/>
              </a:rPr>
              <a:t>samo v projektih </a:t>
            </a:r>
            <a:r>
              <a:rPr lang="sl-SI" sz="1800" b="1" dirty="0" err="1">
                <a:solidFill>
                  <a:schemeClr val="accent6">
                    <a:lumMod val="75000"/>
                  </a:schemeClr>
                </a:solidFill>
                <a:latin typeface="+mj-lt"/>
              </a:rPr>
              <a:t>neinvesticijske</a:t>
            </a:r>
            <a:r>
              <a:rPr lang="sl-SI" sz="1800" b="1" dirty="0">
                <a:solidFill>
                  <a:schemeClr val="accent6">
                    <a:lumMod val="75000"/>
                  </a:schemeClr>
                </a:solidFill>
                <a:latin typeface="+mj-lt"/>
              </a:rPr>
              <a:t> narave. </a:t>
            </a:r>
          </a:p>
          <a:p>
            <a:pPr algn="ctr">
              <a:buNone/>
            </a:pPr>
            <a:r>
              <a:rPr lang="sl-SI" sz="1800" b="1" dirty="0">
                <a:latin typeface="+mj-lt"/>
              </a:rPr>
              <a:t>To so stroški zaposlenih, ki izhajajo iz pogodbe o zaposlitvi, vključno s stroški dela po podjemi / avtorski pogodbi ter prostovoljno delo. </a:t>
            </a:r>
          </a:p>
          <a:p>
            <a:pPr algn="ctr">
              <a:buNone/>
            </a:pPr>
            <a:r>
              <a:rPr lang="sl-SI" sz="1800" b="1" dirty="0">
                <a:solidFill>
                  <a:schemeClr val="accent5">
                    <a:lumMod val="75000"/>
                  </a:schemeClr>
                </a:solidFill>
                <a:latin typeface="+mj-lt"/>
                <a:sym typeface="Wingdings" panose="05000000000000000000" pitchFamily="2" charset="2"/>
              </a:rPr>
              <a:t></a:t>
            </a:r>
            <a:r>
              <a:rPr lang="sl-SI" sz="1800" b="1" dirty="0">
                <a:solidFill>
                  <a:schemeClr val="accent6">
                    <a:lumMod val="75000"/>
                  </a:schemeClr>
                </a:solidFill>
                <a:latin typeface="+mj-lt"/>
                <a:sym typeface="Wingdings" panose="05000000000000000000" pitchFamily="2" charset="2"/>
              </a:rPr>
              <a:t> </a:t>
            </a:r>
            <a:r>
              <a:rPr lang="sl-SI" sz="1600" b="1" dirty="0">
                <a:solidFill>
                  <a:schemeClr val="accent5">
                    <a:lumMod val="75000"/>
                  </a:schemeClr>
                </a:solidFill>
                <a:latin typeface="+mj-lt"/>
                <a:sym typeface="Wingdings" panose="05000000000000000000" pitchFamily="2" charset="2"/>
              </a:rPr>
              <a:t>Sem NE sodijo stroški za službena potovanja ter potni stroški po </a:t>
            </a:r>
            <a:r>
              <a:rPr lang="sl-SI" sz="1600" b="1" dirty="0" err="1">
                <a:solidFill>
                  <a:schemeClr val="accent5">
                    <a:lumMod val="75000"/>
                  </a:schemeClr>
                </a:solidFill>
                <a:latin typeface="+mj-lt"/>
                <a:sym typeface="Wingdings" panose="05000000000000000000" pitchFamily="2" charset="2"/>
              </a:rPr>
              <a:t>podjemni</a:t>
            </a:r>
            <a:r>
              <a:rPr lang="sl-SI" sz="1600" b="1" dirty="0">
                <a:solidFill>
                  <a:schemeClr val="accent5">
                    <a:lumMod val="75000"/>
                  </a:schemeClr>
                </a:solidFill>
                <a:latin typeface="+mj-lt"/>
                <a:sym typeface="Wingdings" panose="05000000000000000000" pitchFamily="2" charset="2"/>
              </a:rPr>
              <a:t>/avtorski pogodbi.</a:t>
            </a:r>
            <a:endParaRPr lang="sl-SI" sz="1600" b="1" dirty="0">
              <a:solidFill>
                <a:schemeClr val="accent5">
                  <a:lumMod val="75000"/>
                </a:schemeClr>
              </a:solidFill>
              <a:latin typeface="+mj-lt"/>
            </a:endParaRPr>
          </a:p>
          <a:p>
            <a:pPr algn="just">
              <a:buNone/>
            </a:pPr>
            <a:endParaRPr lang="sl-SI" sz="1800" dirty="0">
              <a:latin typeface="+mj-lt"/>
            </a:endParaRPr>
          </a:p>
          <a:p>
            <a:pPr algn="just">
              <a:buNone/>
            </a:pPr>
            <a:r>
              <a:rPr lang="sl-SI" sz="1800" dirty="0">
                <a:latin typeface="+mj-lt"/>
              </a:rPr>
              <a:t>Zaposleni lahko dela na projektu polni delovni čas, v tem primeru je upravičen stroške njegova plača ter druga povračila stroškov v zvezi d delom v celoti. </a:t>
            </a:r>
          </a:p>
          <a:p>
            <a:pPr algn="just">
              <a:buNone/>
            </a:pPr>
            <a:r>
              <a:rPr lang="sl-SI" sz="1800" dirty="0">
                <a:latin typeface="+mj-lt"/>
              </a:rPr>
              <a:t>V primeru, da zaposleni dela na projektu le del delovnega časa, se njegov strošek obračuna v sorazmernem deležu, z upoštevanjem obsega opravljenega dela. Število ur ne sme presegati omejitev, ki jih določa nacionalna zakonodaja. </a:t>
            </a:r>
          </a:p>
          <a:p>
            <a:pPr algn="just">
              <a:buNone/>
            </a:pPr>
            <a:r>
              <a:rPr lang="sl-SI" sz="1800" b="1" dirty="0">
                <a:latin typeface="+mj-lt"/>
              </a:rPr>
              <a:t>Obvezno:</a:t>
            </a:r>
            <a:r>
              <a:rPr lang="sl-SI" sz="1800" dirty="0">
                <a:latin typeface="+mj-lt"/>
              </a:rPr>
              <a:t> poročilo o opravljenem delu (</a:t>
            </a:r>
            <a:r>
              <a:rPr lang="sl-SI" sz="1800" dirty="0" err="1">
                <a:latin typeface="+mj-lt"/>
              </a:rPr>
              <a:t>časovnica</a:t>
            </a:r>
            <a:r>
              <a:rPr lang="sl-SI" sz="1800" dirty="0">
                <a:latin typeface="+mj-lt"/>
              </a:rPr>
              <a:t>), ki ga je potrebno vodit za vse osebe, ki delajo na projektu. </a:t>
            </a:r>
          </a:p>
          <a:p>
            <a:pPr algn="just">
              <a:buNone/>
            </a:pPr>
            <a:endParaRPr lang="sl-SI" sz="1600" dirty="0">
              <a:latin typeface="+mj-lt"/>
            </a:endParaRPr>
          </a:p>
          <a:p>
            <a:pPr>
              <a:buNone/>
            </a:pPr>
            <a:r>
              <a:rPr lang="sl-SI" sz="2000" b="1" u="sng" dirty="0">
                <a:latin typeface="+mj-lt"/>
              </a:rPr>
              <a:t>Strošek dela se računa po metodologiji, ki je skladna z Uredbo CLLD:</a:t>
            </a:r>
          </a:p>
          <a:p>
            <a:pPr lvl="1"/>
            <a:r>
              <a:rPr lang="sl-SI" sz="1800" b="1" dirty="0">
                <a:solidFill>
                  <a:schemeClr val="accent2">
                    <a:lumMod val="75000"/>
                  </a:schemeClr>
                </a:solidFill>
                <a:latin typeface="+mj-lt"/>
              </a:rPr>
              <a:t>vodenje in koordinacijo projekta </a:t>
            </a:r>
            <a:r>
              <a:rPr lang="sl-SI" sz="1800" b="1" dirty="0">
                <a:latin typeface="+mj-lt"/>
              </a:rPr>
              <a:t>v višini 23,33 eura na uro</a:t>
            </a:r>
            <a:r>
              <a:rPr lang="sl-SI" sz="1800" dirty="0">
                <a:latin typeface="+mj-lt"/>
              </a:rPr>
              <a:t> opravljenega dela, vendar </a:t>
            </a:r>
            <a:r>
              <a:rPr lang="sl-SI" sz="1800" b="1" dirty="0">
                <a:latin typeface="+mj-lt"/>
              </a:rPr>
              <a:t>največ 1720 ur na leto</a:t>
            </a:r>
            <a:r>
              <a:rPr lang="sl-SI" sz="1800" dirty="0">
                <a:latin typeface="+mj-lt"/>
              </a:rPr>
              <a:t>;</a:t>
            </a:r>
          </a:p>
          <a:p>
            <a:pPr lvl="1"/>
            <a:r>
              <a:rPr lang="sl-SI" sz="1800" b="1" dirty="0">
                <a:solidFill>
                  <a:schemeClr val="accent2">
                    <a:lumMod val="75000"/>
                  </a:schemeClr>
                </a:solidFill>
                <a:latin typeface="+mj-lt"/>
              </a:rPr>
              <a:t>strokovno in tehnično pomoč pri projektu </a:t>
            </a:r>
            <a:r>
              <a:rPr lang="sl-SI" sz="1800" b="1" dirty="0">
                <a:latin typeface="+mj-lt"/>
              </a:rPr>
              <a:t>v višini 17,89 eura na uro </a:t>
            </a:r>
            <a:r>
              <a:rPr lang="sl-SI" sz="1800" dirty="0">
                <a:latin typeface="+mj-lt"/>
              </a:rPr>
              <a:t>opravljenega dela, vendar </a:t>
            </a:r>
            <a:r>
              <a:rPr lang="sl-SI" sz="1800" b="1" dirty="0">
                <a:latin typeface="+mj-lt"/>
              </a:rPr>
              <a:t>največ 1720 ur na leto</a:t>
            </a:r>
            <a:r>
              <a:rPr lang="sl-SI" sz="1800" dirty="0">
                <a:latin typeface="+mj-lt"/>
              </a:rPr>
              <a:t>;</a:t>
            </a:r>
          </a:p>
          <a:p>
            <a:pPr lvl="1"/>
            <a:r>
              <a:rPr lang="sl-SI" sz="1800" b="1" dirty="0">
                <a:solidFill>
                  <a:schemeClr val="accent2">
                    <a:lumMod val="75000"/>
                  </a:schemeClr>
                </a:solidFill>
                <a:latin typeface="+mj-lt"/>
              </a:rPr>
              <a:t>izvajanje neindustrijskih dejavnosti pri projektu </a:t>
            </a:r>
            <a:r>
              <a:rPr lang="sl-SI" sz="1800" b="1" dirty="0">
                <a:latin typeface="+mj-lt"/>
              </a:rPr>
              <a:t>v višini 13,24 eura na uro</a:t>
            </a:r>
            <a:r>
              <a:rPr lang="sl-SI" sz="1800" dirty="0">
                <a:latin typeface="+mj-lt"/>
              </a:rPr>
              <a:t> opravljenega dela, vendar </a:t>
            </a:r>
            <a:r>
              <a:rPr lang="sl-SI" sz="1800" b="1" dirty="0">
                <a:latin typeface="+mj-lt"/>
              </a:rPr>
              <a:t>največ 1720 ur na leto</a:t>
            </a:r>
            <a:r>
              <a:rPr lang="sl-SI" sz="1800" dirty="0">
                <a:latin typeface="+mj-lt"/>
              </a:rPr>
              <a:t>;</a:t>
            </a:r>
          </a:p>
          <a:p>
            <a:pPr lvl="1"/>
            <a:r>
              <a:rPr lang="sl-SI" sz="1800" b="1" dirty="0">
                <a:solidFill>
                  <a:schemeClr val="accent2">
                    <a:lumMod val="75000"/>
                  </a:schemeClr>
                </a:solidFill>
                <a:latin typeface="+mj-lt"/>
              </a:rPr>
              <a:t>prostovoljsko delo </a:t>
            </a:r>
            <a:r>
              <a:rPr lang="sl-SI" sz="1800" dirty="0">
                <a:latin typeface="+mj-lt"/>
              </a:rPr>
              <a:t>v skladu z vrstami prostovoljskega dela, ki so določene v Zakonu o prostovoljstvu.</a:t>
            </a:r>
            <a:endParaRPr lang="sl-SI" sz="1800" b="1" dirty="0">
              <a:solidFill>
                <a:srgbClr val="92D050"/>
              </a:solidFill>
              <a:effectLst>
                <a:outerShdw blurRad="38100" dist="38100" dir="2700000" algn="tl">
                  <a:srgbClr val="000000">
                    <a:alpha val="43137"/>
                  </a:srgbClr>
                </a:outerShdw>
              </a:effectLst>
              <a:latin typeface="+mj-lt"/>
            </a:endParaRPr>
          </a:p>
          <a:p>
            <a:endParaRPr lang="sl-SI" dirty="0">
              <a:latin typeface="+mj-lt"/>
            </a:endParaRPr>
          </a:p>
        </p:txBody>
      </p:sp>
    </p:spTree>
    <p:extLst>
      <p:ext uri="{BB962C8B-B14F-4D97-AF65-F5344CB8AC3E}">
        <p14:creationId xmlns:p14="http://schemas.microsoft.com/office/powerpoint/2010/main" val="19552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grada vsebine 2"/>
          <p:cNvSpPr>
            <a:spLocks noGrp="1"/>
          </p:cNvSpPr>
          <p:nvPr>
            <p:ph idx="1"/>
          </p:nvPr>
        </p:nvSpPr>
        <p:spPr>
          <a:xfrm>
            <a:off x="571500" y="477849"/>
            <a:ext cx="10906125" cy="6258790"/>
          </a:xfrm>
        </p:spPr>
        <p:txBody>
          <a:bodyPr>
            <a:normAutofit lnSpcReduction="10000"/>
          </a:bodyPr>
          <a:lstStyle/>
          <a:p>
            <a:pPr>
              <a:buNone/>
            </a:pPr>
            <a:r>
              <a:rPr lang="sl-SI" sz="1600" b="1" u="sng" dirty="0">
                <a:latin typeface="+mj-lt"/>
              </a:rPr>
              <a:t>Dokazila:</a:t>
            </a:r>
          </a:p>
          <a:p>
            <a:pPr lvl="0"/>
            <a:r>
              <a:rPr lang="sl-SI" sz="1500" dirty="0">
                <a:latin typeface="+mj-lt"/>
              </a:rPr>
              <a:t>dokumentacija v postopku javnega natečaja oziroma postopka v skladu z veljavno zakonodajo (v primeru </a:t>
            </a:r>
            <a:r>
              <a:rPr lang="sl-SI" sz="1500" u="sng" dirty="0">
                <a:latin typeface="+mj-lt"/>
              </a:rPr>
              <a:t>novih zaposlitev </a:t>
            </a:r>
            <a:r>
              <a:rPr lang="sl-SI" sz="1500" dirty="0">
                <a:latin typeface="+mj-lt"/>
              </a:rPr>
              <a:t>za projekt v javnem sektorju); </a:t>
            </a:r>
          </a:p>
          <a:p>
            <a:pPr lvl="0"/>
            <a:r>
              <a:rPr lang="sl-SI" sz="1500" b="1" dirty="0">
                <a:latin typeface="+mj-lt"/>
              </a:rPr>
              <a:t>pogodbo o zaposlitvi in drug pravni akt </a:t>
            </a:r>
            <a:r>
              <a:rPr lang="sl-SI" sz="1500" dirty="0">
                <a:latin typeface="+mj-lt"/>
              </a:rPr>
              <a:t>(kadar to ni opredeljeno v pogodbi o zaposlitvi), </a:t>
            </a:r>
            <a:r>
              <a:rPr lang="sl-SI" sz="1500" b="1" dirty="0">
                <a:latin typeface="+mj-lt"/>
              </a:rPr>
              <a:t>s katerim je zaposlena oseba razporejena na delo na projektu</a:t>
            </a:r>
            <a:r>
              <a:rPr lang="sl-SI" sz="1500" dirty="0">
                <a:latin typeface="+mj-lt"/>
              </a:rPr>
              <a:t> (ob prvem zahtevku za izplačilo in ko pride do spremembe), </a:t>
            </a:r>
          </a:p>
          <a:p>
            <a:pPr lvl="0">
              <a:buFont typeface="Wingdings" panose="05000000000000000000" pitchFamily="2" charset="2"/>
              <a:buChar char="à"/>
            </a:pPr>
            <a:r>
              <a:rPr lang="sl-SI" sz="1500" b="1" dirty="0">
                <a:solidFill>
                  <a:schemeClr val="accent6">
                    <a:lumMod val="75000"/>
                  </a:schemeClr>
                </a:solidFill>
                <a:latin typeface="+mj-lt"/>
                <a:sym typeface="Wingdings" panose="05000000000000000000" pitchFamily="2" charset="2"/>
              </a:rPr>
              <a:t>VODENJE IN KOOORDINACIJA / STROKOVNA IN TEHNIČNA POMOČ: </a:t>
            </a:r>
            <a:r>
              <a:rPr lang="sl-SI" sz="1500" b="1" dirty="0" err="1">
                <a:latin typeface="+mj-lt"/>
              </a:rPr>
              <a:t>podjemno</a:t>
            </a:r>
            <a:r>
              <a:rPr lang="sl-SI" sz="1500" b="1" dirty="0">
                <a:latin typeface="+mj-lt"/>
              </a:rPr>
              <a:t> pogodbo</a:t>
            </a:r>
            <a:r>
              <a:rPr lang="sl-SI" sz="1500" dirty="0">
                <a:latin typeface="+mj-lt"/>
              </a:rPr>
              <a:t>, iz katere je razvidno, da oseba izvaja naloge, ki se nanašajo </a:t>
            </a:r>
            <a:r>
              <a:rPr lang="sl-SI" sz="1500" u="sng" dirty="0">
                <a:latin typeface="+mj-lt"/>
              </a:rPr>
              <a:t>na vodenje in koordinacijo partnerstva, koordinacijo med člani partnerstva</a:t>
            </a:r>
            <a:r>
              <a:rPr lang="sl-SI" sz="1500" dirty="0">
                <a:latin typeface="+mj-lt"/>
              </a:rPr>
              <a:t> ter skrbi za izvajanje upravičenih aktivnosti za izvedbo projekta, vključno z </a:t>
            </a:r>
            <a:r>
              <a:rPr lang="sl-SI" sz="1500" u="sng" dirty="0">
                <a:latin typeface="+mj-lt"/>
              </a:rPr>
              <a:t>informiranjem javnosti in promocijo projekta</a:t>
            </a:r>
            <a:r>
              <a:rPr lang="sl-SI" sz="1500" dirty="0">
                <a:latin typeface="+mj-lt"/>
              </a:rPr>
              <a:t>, </a:t>
            </a:r>
          </a:p>
          <a:p>
            <a:pPr lvl="0">
              <a:buFont typeface="Wingdings" panose="05000000000000000000" pitchFamily="2" charset="2"/>
              <a:buChar char="à"/>
            </a:pPr>
            <a:r>
              <a:rPr lang="sl-SI" sz="1500" b="1" dirty="0">
                <a:solidFill>
                  <a:schemeClr val="accent6">
                    <a:lumMod val="75000"/>
                  </a:schemeClr>
                </a:solidFill>
                <a:latin typeface="+mj-lt"/>
              </a:rPr>
              <a:t>IZVAJANJE NEINDUSTRIJSKIH DEJAVNOSTI: </a:t>
            </a:r>
            <a:r>
              <a:rPr lang="sl-SI" sz="1500" b="1" dirty="0">
                <a:latin typeface="+mj-lt"/>
              </a:rPr>
              <a:t>avtorsko oziroma </a:t>
            </a:r>
            <a:r>
              <a:rPr lang="sl-SI" sz="1500" b="1" dirty="0" err="1">
                <a:latin typeface="+mj-lt"/>
              </a:rPr>
              <a:t>podjemno</a:t>
            </a:r>
            <a:r>
              <a:rPr lang="sl-SI" sz="1500" b="1" dirty="0">
                <a:latin typeface="+mj-lt"/>
              </a:rPr>
              <a:t> pogodbo</a:t>
            </a:r>
            <a:r>
              <a:rPr lang="sl-SI" sz="1500" dirty="0">
                <a:latin typeface="+mj-lt"/>
              </a:rPr>
              <a:t>, iz katere je razvidno, da oseba izvaja </a:t>
            </a:r>
            <a:r>
              <a:rPr lang="sl-SI" sz="1500" u="sng" dirty="0">
                <a:latin typeface="+mj-lt"/>
              </a:rPr>
              <a:t>naloge, ki se nanašajo na izvajanje neindustrijskih dejavnosti</a:t>
            </a:r>
            <a:r>
              <a:rPr lang="sl-SI" sz="1500" dirty="0">
                <a:latin typeface="+mj-lt"/>
              </a:rPr>
              <a:t> na projektu, </a:t>
            </a:r>
          </a:p>
          <a:p>
            <a:pPr lvl="0"/>
            <a:r>
              <a:rPr lang="sl-SI" sz="1500" b="1" dirty="0">
                <a:latin typeface="+mj-lt"/>
              </a:rPr>
              <a:t>sklep o vpisu v poslovni register AJPES, </a:t>
            </a:r>
            <a:r>
              <a:rPr lang="sl-SI" sz="1500" dirty="0">
                <a:latin typeface="+mj-lt"/>
              </a:rPr>
              <a:t>kadar je vodja ali koordinator </a:t>
            </a:r>
            <a:r>
              <a:rPr lang="sl-SI" sz="1500" u="sng" dirty="0">
                <a:latin typeface="+mj-lt"/>
              </a:rPr>
              <a:t>projekta samostojni podjetnik posameznik</a:t>
            </a:r>
            <a:r>
              <a:rPr lang="sl-SI" sz="1500" dirty="0">
                <a:latin typeface="+mj-lt"/>
              </a:rPr>
              <a:t>, </a:t>
            </a:r>
          </a:p>
          <a:p>
            <a:pPr lvl="0"/>
            <a:r>
              <a:rPr lang="sl-SI" sz="1500" b="1" dirty="0">
                <a:latin typeface="+mj-lt"/>
              </a:rPr>
              <a:t>mesečno poročilo v skladu s Prilogo 1 </a:t>
            </a:r>
            <a:r>
              <a:rPr lang="sl-SI" sz="1500" u="sng" dirty="0">
                <a:latin typeface="+mj-lt"/>
                <a:hlinkClick r:id="rId3"/>
              </a:rPr>
              <a:t>Navodil organa upravljanja o upravičenih stroških za sredstva evropske kohezijske politike v programskem obdobju 2021-2027</a:t>
            </a:r>
            <a:r>
              <a:rPr lang="sl-SI" sz="1500" dirty="0">
                <a:latin typeface="+mj-lt"/>
              </a:rPr>
              <a:t>, v okviru katere je treba poročati po urah in iz katere je razvidna vsebina in opis izvedenih upravičenih aktivnosti, ki so predmet projekta in obseg opravljenih ur na projektu, ki se nanašajo na vodenje in koordinacijo (upravičene so le efektivne ure, poleg tega pa mora biti iz poročila razviden celoten delovni čas zaposlenega na mesec, vključno z odsotnostmi) </a:t>
            </a:r>
            <a:r>
              <a:rPr lang="sl-SI" sz="1500" b="1" dirty="0">
                <a:latin typeface="+mj-lt"/>
              </a:rPr>
              <a:t>+ </a:t>
            </a:r>
            <a:r>
              <a:rPr lang="sl-SI" sz="1500" b="1" dirty="0" err="1">
                <a:latin typeface="+mj-lt"/>
              </a:rPr>
              <a:t>časovnica</a:t>
            </a:r>
            <a:r>
              <a:rPr lang="sl-SI" sz="1500" dirty="0">
                <a:latin typeface="+mj-lt"/>
              </a:rPr>
              <a:t>, </a:t>
            </a:r>
          </a:p>
          <a:p>
            <a:pPr lvl="0"/>
            <a:r>
              <a:rPr lang="sl-SI" sz="1500" b="1" dirty="0">
                <a:latin typeface="+mj-lt"/>
              </a:rPr>
              <a:t>obračun, s katerim upravičenec prijavljene količine potrdi, upraviči in dokumentira </a:t>
            </a:r>
            <a:r>
              <a:rPr lang="sl-SI" sz="1500" dirty="0">
                <a:latin typeface="+mj-lt"/>
              </a:rPr>
              <a:t>(dokumentacijo o opravljenem delu, ki dokazuje izvedbo upravičenih aktivnosti, kot je lahko fotografija, vabilo, komunikacija, zapisnik sestanka, lista prisotnosti, gradivo, uradni zaznamek, rezultati);</a:t>
            </a:r>
          </a:p>
          <a:p>
            <a:pPr lvl="0"/>
            <a:r>
              <a:rPr lang="sl-SI" sz="1500" b="1" dirty="0">
                <a:latin typeface="+mj-lt"/>
              </a:rPr>
              <a:t>plačilni list ALI obračunski list</a:t>
            </a:r>
            <a:r>
              <a:rPr lang="sl-SI" sz="1500" dirty="0">
                <a:latin typeface="+mj-lt"/>
              </a:rPr>
              <a:t> za posamezni mesec; </a:t>
            </a:r>
          </a:p>
          <a:p>
            <a:pPr lvl="0"/>
            <a:r>
              <a:rPr lang="sl-SI" sz="1500" b="1" dirty="0">
                <a:latin typeface="+mj-lt"/>
              </a:rPr>
              <a:t>individualni REK in skupni REK-1 obrazec ter dokazilo o plačilu </a:t>
            </a:r>
            <a:r>
              <a:rPr lang="sl-SI" sz="1500" dirty="0">
                <a:latin typeface="+mj-lt"/>
              </a:rPr>
              <a:t>(izpis iz TRR o plačilu davkov in prispevkov FURS-u, o plačilu zdravstvenega zavarovanja); </a:t>
            </a:r>
          </a:p>
          <a:p>
            <a:pPr lvl="0"/>
            <a:r>
              <a:rPr lang="sl-SI" sz="1500" b="1" dirty="0">
                <a:latin typeface="+mj-lt"/>
              </a:rPr>
              <a:t>dokazilo o plačilu </a:t>
            </a:r>
            <a:r>
              <a:rPr lang="sl-SI" sz="1500" dirty="0">
                <a:latin typeface="+mj-lt"/>
              </a:rPr>
              <a:t>(izpis iz TRR o plačilu plače in drugih stroškov dela za posameznega zaposlenega); </a:t>
            </a:r>
          </a:p>
          <a:p>
            <a:pPr lvl="0"/>
            <a:r>
              <a:rPr lang="sl-SI" sz="1500" dirty="0">
                <a:latin typeface="+mj-lt"/>
              </a:rPr>
              <a:t>sklep in poročilo o nadurnem delu, če je relevantno.</a:t>
            </a:r>
          </a:p>
          <a:p>
            <a:pPr marL="0" indent="0" algn="ctr">
              <a:buNone/>
            </a:pPr>
            <a:r>
              <a:rPr lang="sl-SI" sz="1400" dirty="0">
                <a:latin typeface="+mj-lt"/>
              </a:rPr>
              <a:t> </a:t>
            </a:r>
            <a:endParaRPr lang="sl-SI" sz="1600" dirty="0">
              <a:latin typeface="+mj-lt"/>
            </a:endParaRPr>
          </a:p>
        </p:txBody>
      </p:sp>
    </p:spTree>
    <p:extLst>
      <p:ext uri="{BB962C8B-B14F-4D97-AF65-F5344CB8AC3E}">
        <p14:creationId xmlns:p14="http://schemas.microsoft.com/office/powerpoint/2010/main" val="90685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9" y="601023"/>
            <a:ext cx="10515600" cy="1154917"/>
          </a:xfrm>
        </p:spPr>
        <p:txBody>
          <a:bodyPr>
            <a:normAutofit/>
          </a:bodyPr>
          <a:lstStyle/>
          <a:p>
            <a:pPr algn="ctr"/>
            <a:r>
              <a:rPr lang="sl-SI" sz="3200" b="1" dirty="0"/>
              <a:t>DOKUMENTACIJA VEZANA NA OZNAČEVANJE, IZVAJANJE IN POROČANJE </a:t>
            </a:r>
          </a:p>
        </p:txBody>
      </p:sp>
      <p:sp>
        <p:nvSpPr>
          <p:cNvPr id="6" name="Pravokotnik 5"/>
          <p:cNvSpPr/>
          <p:nvPr/>
        </p:nvSpPr>
        <p:spPr>
          <a:xfrm>
            <a:off x="1362074" y="1927284"/>
            <a:ext cx="9467851" cy="4724370"/>
          </a:xfrm>
          <a:prstGeom prst="rect">
            <a:avLst/>
          </a:prstGeom>
        </p:spPr>
        <p:txBody>
          <a:bodyPr wrap="square">
            <a:spAutoFit/>
          </a:bodyPr>
          <a:lstStyle/>
          <a:p>
            <a:pPr marR="238125" algn="just"/>
            <a:r>
              <a:rPr lang="sl-SI" b="1" dirty="0">
                <a:solidFill>
                  <a:schemeClr val="accent6">
                    <a:lumMod val="75000"/>
                  </a:schemeClr>
                </a:solidFill>
                <a:latin typeface="+mj-lt"/>
              </a:rPr>
              <a:t>Dokumentacija: </a:t>
            </a:r>
          </a:p>
          <a:p>
            <a:pPr marR="238125" algn="just"/>
            <a:endParaRPr lang="sl-SI" b="1" dirty="0">
              <a:solidFill>
                <a:schemeClr val="accent6">
                  <a:lumMod val="75000"/>
                </a:schemeClr>
              </a:solidFill>
              <a:latin typeface="+mj-lt"/>
            </a:endParaRPr>
          </a:p>
          <a:p>
            <a:pPr marR="238125" algn="just"/>
            <a:r>
              <a:rPr lang="sl-SI" dirty="0">
                <a:latin typeface="+mj-lt"/>
              </a:rPr>
              <a:t>Uredba o izvajanju lokalnega razvoja, ki ga vodi skupnost, v obdobju do leta 2027 (</a:t>
            </a:r>
            <a:r>
              <a:rPr lang="pl-PL" dirty="0">
                <a:latin typeface="+mj-lt"/>
              </a:rPr>
              <a:t>Uradni list RS, št. 132/23 in 57/24): </a:t>
            </a:r>
            <a:r>
              <a:rPr lang="sl-SI" sz="1600" dirty="0">
                <a:latin typeface="+mj-lt"/>
              </a:rPr>
              <a:t> </a:t>
            </a:r>
            <a:r>
              <a:rPr lang="sl-SI" sz="1600" dirty="0">
                <a:latin typeface="+mj-lt"/>
                <a:ea typeface="Arial" panose="020B0604020202020204" pitchFamily="34" charset="0"/>
                <a:hlinkClick r:id="rId3"/>
              </a:rPr>
              <a:t> https://pisrs.si/pregledPredpisa?id=URED8900</a:t>
            </a:r>
            <a:r>
              <a:rPr lang="sl-SI" sz="1600" dirty="0">
                <a:latin typeface="+mj-lt"/>
                <a:ea typeface="Arial" panose="020B0604020202020204" pitchFamily="34" charset="0"/>
              </a:rPr>
              <a:t> </a:t>
            </a:r>
          </a:p>
          <a:p>
            <a:pPr marR="238125" algn="just"/>
            <a:endParaRPr lang="sl-SI" sz="1600" dirty="0">
              <a:latin typeface="+mj-lt"/>
              <a:ea typeface="Arial" panose="020B0604020202020204" pitchFamily="34" charset="0"/>
            </a:endParaRPr>
          </a:p>
          <a:p>
            <a:pPr marR="238125" algn="just"/>
            <a:r>
              <a:rPr lang="sl-SI" dirty="0">
                <a:latin typeface="+mj-lt"/>
              </a:rPr>
              <a:t> </a:t>
            </a:r>
          </a:p>
          <a:p>
            <a:pPr marR="238125" algn="just"/>
            <a:r>
              <a:rPr lang="sl-SI" dirty="0">
                <a:latin typeface="+mj-lt"/>
              </a:rPr>
              <a:t>Zahtevana dokazila o nastanku in plačilu posameznih vrst upravičenih stroškov določajo </a:t>
            </a:r>
            <a:r>
              <a:rPr lang="sl-SI" u="sng" dirty="0">
                <a:solidFill>
                  <a:schemeClr val="accent6">
                    <a:lumMod val="75000"/>
                  </a:schemeClr>
                </a:solidFill>
                <a:latin typeface="+mj-lt"/>
              </a:rPr>
              <a:t>Navodila organa upravljanja o upravičenih stroških za sredstva evropske kohezijske politike v programskem obdobju 2021-2027</a:t>
            </a:r>
          </a:p>
          <a:p>
            <a:pPr marR="238125" algn="just"/>
            <a:endParaRPr lang="sl-SI" u="sng" dirty="0">
              <a:solidFill>
                <a:schemeClr val="accent6">
                  <a:lumMod val="75000"/>
                </a:schemeClr>
              </a:solidFill>
              <a:latin typeface="+mj-lt"/>
            </a:endParaRPr>
          </a:p>
          <a:p>
            <a:pPr marR="238125" algn="just"/>
            <a:r>
              <a:rPr lang="sl-SI" dirty="0">
                <a:latin typeface="+mj-lt"/>
              </a:rPr>
              <a:t>Zahtevana dokazila o obveznem označevanju določajo </a:t>
            </a:r>
            <a:r>
              <a:rPr lang="sl-SI" u="sng" dirty="0">
                <a:solidFill>
                  <a:schemeClr val="accent6">
                    <a:lumMod val="75000"/>
                  </a:schemeClr>
                </a:solidFill>
                <a:latin typeface="+mj-lt"/>
              </a:rPr>
              <a:t>Navodila organa upravljanja na področju zagotavljanja prepoznavnosti, preglednosti in komuniciranja evropske kohezijske politike v obdobju 2021–2027 </a:t>
            </a:r>
          </a:p>
          <a:p>
            <a:pPr marR="238125" algn="just"/>
            <a:endParaRPr lang="sl-SI" sz="1600" dirty="0">
              <a:latin typeface="+mj-lt"/>
              <a:ea typeface="Arial" panose="020B0604020202020204" pitchFamily="34" charset="0"/>
            </a:endParaRPr>
          </a:p>
          <a:p>
            <a:r>
              <a:rPr lang="sl-SI" dirty="0">
                <a:latin typeface="+mj-lt"/>
              </a:rPr>
              <a:t>Razpisna dokumentacija 1. JP sklada ESRR LAS Obsotelje in Kozjansko: </a:t>
            </a:r>
            <a:r>
              <a:rPr lang="sl-SI" sz="1900" dirty="0">
                <a:latin typeface="+mj-lt"/>
                <a:hlinkClick r:id="rId4"/>
              </a:rPr>
              <a:t>https://www.las-ok.si/1-javni-poziv-esrr/</a:t>
            </a:r>
            <a:r>
              <a:rPr lang="sl-SI" sz="1900" dirty="0">
                <a:latin typeface="+mj-lt"/>
              </a:rPr>
              <a:t> </a:t>
            </a:r>
          </a:p>
          <a:p>
            <a:endParaRPr lang="sl-SI" sz="1500" dirty="0">
              <a:latin typeface="+mj-lt"/>
              <a:ea typeface="Times New Roman" panose="02020603050405020304" pitchFamily="18" charset="0"/>
            </a:endParaRPr>
          </a:p>
        </p:txBody>
      </p:sp>
    </p:spTree>
    <p:extLst>
      <p:ext uri="{BB962C8B-B14F-4D97-AF65-F5344CB8AC3E}">
        <p14:creationId xmlns:p14="http://schemas.microsoft.com/office/powerpoint/2010/main" val="198790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grada vsebine 2"/>
          <p:cNvSpPr>
            <a:spLocks noGrp="1"/>
          </p:cNvSpPr>
          <p:nvPr>
            <p:ph idx="1"/>
          </p:nvPr>
        </p:nvSpPr>
        <p:spPr>
          <a:xfrm>
            <a:off x="781050" y="209550"/>
            <a:ext cx="10315575" cy="6314712"/>
          </a:xfrm>
        </p:spPr>
        <p:txBody>
          <a:bodyPr>
            <a:normAutofit/>
          </a:bodyPr>
          <a:lstStyle/>
          <a:p>
            <a:pPr>
              <a:buNone/>
            </a:pPr>
            <a:r>
              <a:rPr lang="sl-SI" sz="3000" b="1" dirty="0">
                <a:latin typeface="+mj-lt"/>
              </a:rPr>
              <a:t>STROŠKI PLAČ ZA SAMOSTOJNE PODJETNIKE  </a:t>
            </a:r>
          </a:p>
          <a:p>
            <a:pPr algn="ctr">
              <a:buNone/>
            </a:pPr>
            <a:endParaRPr lang="sl-SI" sz="2600" b="1" dirty="0">
              <a:latin typeface="+mj-lt"/>
            </a:endParaRPr>
          </a:p>
          <a:p>
            <a:pPr algn="ctr">
              <a:buNone/>
            </a:pPr>
            <a:r>
              <a:rPr lang="sl-SI" sz="1900" b="1" dirty="0">
                <a:solidFill>
                  <a:schemeClr val="accent5">
                    <a:lumMod val="75000"/>
                  </a:schemeClr>
                </a:solidFill>
                <a:latin typeface="+mj-lt"/>
                <a:sym typeface="Wingdings" panose="05000000000000000000" pitchFamily="2" charset="2"/>
              </a:rPr>
              <a:t></a:t>
            </a:r>
            <a:r>
              <a:rPr lang="sl-SI" sz="1900" b="1" dirty="0">
                <a:solidFill>
                  <a:schemeClr val="accent6">
                    <a:lumMod val="75000"/>
                  </a:schemeClr>
                </a:solidFill>
                <a:latin typeface="+mj-lt"/>
                <a:sym typeface="Wingdings" panose="05000000000000000000" pitchFamily="2" charset="2"/>
              </a:rPr>
              <a:t> </a:t>
            </a:r>
            <a:r>
              <a:rPr lang="sl-SI" sz="1700" b="1" dirty="0">
                <a:solidFill>
                  <a:schemeClr val="accent5">
                    <a:lumMod val="75000"/>
                  </a:schemeClr>
                </a:solidFill>
                <a:latin typeface="+mj-lt"/>
                <a:sym typeface="Wingdings" panose="05000000000000000000" pitchFamily="2" charset="2"/>
              </a:rPr>
              <a:t>stroški prispevkov in druga povračila stroškov (potni stroški) v zvezi z delom samozaposlenih </a:t>
            </a:r>
            <a:r>
              <a:rPr lang="sl-SI" sz="1700" dirty="0">
                <a:solidFill>
                  <a:schemeClr val="accent5">
                    <a:lumMod val="75000"/>
                  </a:schemeClr>
                </a:solidFill>
                <a:latin typeface="+mj-lt"/>
                <a:sym typeface="Wingdings" panose="05000000000000000000" pitchFamily="2" charset="2"/>
              </a:rPr>
              <a:t>na projektu so </a:t>
            </a:r>
            <a:r>
              <a:rPr lang="sl-SI" sz="1700" b="1" dirty="0">
                <a:solidFill>
                  <a:schemeClr val="accent5">
                    <a:lumMod val="75000"/>
                  </a:schemeClr>
                </a:solidFill>
                <a:latin typeface="+mj-lt"/>
                <a:sym typeface="Wingdings" panose="05000000000000000000" pitchFamily="2" charset="2"/>
              </a:rPr>
              <a:t>UPRAVIČENI do sofinanciranja.</a:t>
            </a:r>
            <a:endParaRPr lang="sl-SI" sz="1700" b="1" dirty="0">
              <a:solidFill>
                <a:schemeClr val="accent5">
                  <a:lumMod val="75000"/>
                </a:schemeClr>
              </a:solidFill>
              <a:latin typeface="+mj-lt"/>
            </a:endParaRPr>
          </a:p>
          <a:p>
            <a:pPr algn="just">
              <a:buNone/>
            </a:pPr>
            <a:endParaRPr lang="sl-SI" sz="1100" dirty="0">
              <a:latin typeface="+mj-lt"/>
            </a:endParaRPr>
          </a:p>
          <a:p>
            <a:pPr algn="just">
              <a:buNone/>
            </a:pPr>
            <a:r>
              <a:rPr lang="sl-SI" sz="1900" dirty="0">
                <a:latin typeface="+mj-lt"/>
              </a:rPr>
              <a:t>Zaposleni lahko dela na projektu polni delovni čas. V primeru, da zaposleni dela na projektu le del delovnega časa, se njegov strošek obračuna v sorazmernem deležu, z upoštevanjem obsega opravljenega dela. Število ur ne sme presegati omejitev, ki jih določa nacionalna zakonodaja. </a:t>
            </a:r>
            <a:endParaRPr lang="sl-SI" sz="2200" b="1" u="sng" dirty="0">
              <a:latin typeface="+mj-lt"/>
            </a:endParaRPr>
          </a:p>
          <a:p>
            <a:pPr>
              <a:buNone/>
            </a:pPr>
            <a:endParaRPr lang="sl-SI" sz="1400" b="1" u="sng" dirty="0">
              <a:latin typeface="+mj-lt"/>
            </a:endParaRPr>
          </a:p>
          <a:p>
            <a:pPr>
              <a:buNone/>
            </a:pPr>
            <a:r>
              <a:rPr lang="sl-SI" sz="1600" b="1" u="sng" dirty="0">
                <a:latin typeface="+mj-lt"/>
              </a:rPr>
              <a:t>Dokazila:</a:t>
            </a:r>
          </a:p>
          <a:p>
            <a:pPr lvl="0"/>
            <a:r>
              <a:rPr lang="sl-SI" sz="1600" b="1" dirty="0">
                <a:latin typeface="+mj-lt"/>
              </a:rPr>
              <a:t>sklep o vpisu </a:t>
            </a:r>
            <a:r>
              <a:rPr lang="sl-SI" sz="1600" dirty="0">
                <a:latin typeface="+mj-lt"/>
              </a:rPr>
              <a:t>v poslovni register Slovenije (AJPES);</a:t>
            </a:r>
          </a:p>
          <a:p>
            <a:pPr lvl="0"/>
            <a:r>
              <a:rPr lang="sl-SI" sz="1600" b="1" dirty="0">
                <a:latin typeface="+mj-lt"/>
              </a:rPr>
              <a:t>obračun prispevkov </a:t>
            </a:r>
            <a:r>
              <a:rPr lang="sl-SI" sz="1600" dirty="0">
                <a:latin typeface="+mj-lt"/>
              </a:rPr>
              <a:t>za socialno varnost (FURS);</a:t>
            </a:r>
          </a:p>
          <a:p>
            <a:pPr lvl="0"/>
            <a:r>
              <a:rPr lang="sl-SI" sz="1600" b="1" dirty="0">
                <a:latin typeface="+mj-lt"/>
              </a:rPr>
              <a:t>dokazilo o plačilu </a:t>
            </a:r>
            <a:r>
              <a:rPr lang="sl-SI" sz="1600" dirty="0">
                <a:latin typeface="+mj-lt"/>
              </a:rPr>
              <a:t>(izpis iz TRR o plačilu prispevkov za samozaposlenega);</a:t>
            </a:r>
          </a:p>
          <a:p>
            <a:pPr lvl="0"/>
            <a:r>
              <a:rPr lang="sl-SI" sz="1600" b="1" dirty="0">
                <a:latin typeface="+mj-lt"/>
              </a:rPr>
              <a:t>izpis iz knjige prihodkov in odhodkov oziroma konto kartice </a:t>
            </a:r>
            <a:r>
              <a:rPr lang="sl-SI" sz="1600" dirty="0">
                <a:latin typeface="+mj-lt"/>
              </a:rPr>
              <a:t>v primeru dvostavnega knjigovodstva;</a:t>
            </a:r>
          </a:p>
          <a:p>
            <a:r>
              <a:rPr lang="sl-SI" sz="1600" b="1" dirty="0">
                <a:latin typeface="+mj-lt"/>
              </a:rPr>
              <a:t>mesečno poročilo </a:t>
            </a:r>
            <a:r>
              <a:rPr lang="sl-SI" sz="1400" dirty="0">
                <a:latin typeface="+mj-lt"/>
              </a:rPr>
              <a:t>(iz poročila mora biti razviden celoten delovni čas samozaposlenega na mesec, vključno z odsotnostmi), če samozaposleni opravlja delo na več projektih, izpolni skupno mesečno poročilo za vse projekte in drugo delo, ki ni financirano iz projektov (za 100% samozaposlene na projektu mesečno poročilo ni potrebno) + </a:t>
            </a:r>
            <a:r>
              <a:rPr lang="sl-SI" sz="1600" b="1" dirty="0" err="1">
                <a:latin typeface="+mj-lt"/>
              </a:rPr>
              <a:t>časovnica</a:t>
            </a:r>
            <a:r>
              <a:rPr lang="sl-SI" sz="1400" dirty="0">
                <a:latin typeface="+mj-lt"/>
              </a:rPr>
              <a:t>.</a:t>
            </a:r>
          </a:p>
          <a:p>
            <a:endParaRPr lang="sl-SI" sz="1400" dirty="0">
              <a:latin typeface="+mj-lt"/>
            </a:endParaRPr>
          </a:p>
          <a:p>
            <a:pPr marL="0" indent="0" algn="ctr">
              <a:buNone/>
            </a:pPr>
            <a:r>
              <a:rPr lang="sl-SI" sz="1400" dirty="0">
                <a:latin typeface="+mj-lt"/>
              </a:rPr>
              <a:t> </a:t>
            </a:r>
            <a:endParaRPr lang="sl-SI" sz="1600" dirty="0">
              <a:latin typeface="+mj-lt"/>
            </a:endParaRPr>
          </a:p>
        </p:txBody>
      </p:sp>
    </p:spTree>
    <p:extLst>
      <p:ext uri="{BB962C8B-B14F-4D97-AF65-F5344CB8AC3E}">
        <p14:creationId xmlns:p14="http://schemas.microsoft.com/office/powerpoint/2010/main" val="340879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75399"/>
          </a:xfrm>
        </p:spPr>
        <p:txBody>
          <a:bodyPr>
            <a:normAutofit/>
          </a:bodyPr>
          <a:lstStyle/>
          <a:p>
            <a:r>
              <a:rPr lang="sl-SI" sz="2800" b="1" dirty="0"/>
              <a:t>ČASOVNICE</a:t>
            </a:r>
            <a:endParaRPr lang="sl-SI" sz="2800" dirty="0"/>
          </a:p>
        </p:txBody>
      </p:sp>
      <p:sp>
        <p:nvSpPr>
          <p:cNvPr id="4" name="Označba mesta vsebine 2"/>
          <p:cNvSpPr>
            <a:spLocks noGrp="1"/>
          </p:cNvSpPr>
          <p:nvPr>
            <p:ph idx="1"/>
          </p:nvPr>
        </p:nvSpPr>
        <p:spPr>
          <a:xfrm>
            <a:off x="156519" y="962759"/>
            <a:ext cx="11878962" cy="349387"/>
          </a:xfrm>
        </p:spPr>
        <p:txBody>
          <a:bodyPr numCol="2">
            <a:normAutofit fontScale="25000" lnSpcReduction="20000"/>
          </a:bodyPr>
          <a:lstStyle/>
          <a:p>
            <a:pPr marL="0" indent="0" algn="ctr">
              <a:buNone/>
            </a:pPr>
            <a:r>
              <a:rPr lang="sl-SI" sz="7200" b="1" dirty="0">
                <a:solidFill>
                  <a:schemeClr val="accent6">
                    <a:lumMod val="75000"/>
                  </a:schemeClr>
                </a:solidFill>
                <a:latin typeface="+mj-lt"/>
              </a:rPr>
              <a:t>NEUSTREZNA ČASOVNICA</a:t>
            </a:r>
          </a:p>
          <a:p>
            <a:pPr marL="0" indent="0" algn="ctr">
              <a:buNone/>
            </a:pPr>
            <a:endParaRPr lang="sl-SI" sz="7200" b="1" dirty="0">
              <a:solidFill>
                <a:schemeClr val="accent6">
                  <a:lumMod val="75000"/>
                </a:schemeClr>
              </a:solidFill>
              <a:latin typeface="+mj-lt"/>
            </a:endParaRPr>
          </a:p>
          <a:p>
            <a:pPr marL="0" indent="0" algn="ctr">
              <a:buNone/>
            </a:pPr>
            <a:r>
              <a:rPr lang="sl-SI" sz="7200" b="1" dirty="0">
                <a:solidFill>
                  <a:schemeClr val="accent6">
                    <a:lumMod val="75000"/>
                  </a:schemeClr>
                </a:solidFill>
                <a:latin typeface="+mj-lt"/>
              </a:rPr>
              <a:t>USTREZNA ČASOVNICA</a:t>
            </a:r>
          </a:p>
          <a:p>
            <a:pPr algn="ctr"/>
            <a:endParaRPr lang="sl-SI" dirty="0">
              <a:solidFill>
                <a:schemeClr val="accent6">
                  <a:lumMod val="75000"/>
                </a:schemeClr>
              </a:solidFill>
            </a:endParaRPr>
          </a:p>
        </p:txBody>
      </p:sp>
      <p:pic>
        <p:nvPicPr>
          <p:cNvPr id="5" name="image6.png"/>
          <p:cNvPicPr/>
          <p:nvPr/>
        </p:nvPicPr>
        <p:blipFill>
          <a:blip r:embed="rId3" cstate="print"/>
          <a:stretch>
            <a:fillRect/>
          </a:stretch>
        </p:blipFill>
        <p:spPr>
          <a:xfrm>
            <a:off x="462707" y="1312146"/>
            <a:ext cx="5281392" cy="3414835"/>
          </a:xfrm>
          <a:prstGeom prst="rect">
            <a:avLst/>
          </a:prstGeom>
        </p:spPr>
      </p:pic>
      <p:pic>
        <p:nvPicPr>
          <p:cNvPr id="6" name="image7.png"/>
          <p:cNvPicPr/>
          <p:nvPr/>
        </p:nvPicPr>
        <p:blipFill>
          <a:blip r:embed="rId4" cstate="print"/>
          <a:stretch>
            <a:fillRect/>
          </a:stretch>
        </p:blipFill>
        <p:spPr>
          <a:xfrm>
            <a:off x="5839493" y="1312146"/>
            <a:ext cx="6195988" cy="3238695"/>
          </a:xfrm>
          <a:prstGeom prst="rect">
            <a:avLst/>
          </a:prstGeom>
        </p:spPr>
      </p:pic>
      <p:sp>
        <p:nvSpPr>
          <p:cNvPr id="7" name="Ograda vsebine 2"/>
          <p:cNvSpPr txBox="1">
            <a:spLocks/>
          </p:cNvSpPr>
          <p:nvPr/>
        </p:nvSpPr>
        <p:spPr>
          <a:xfrm>
            <a:off x="1571587" y="4998603"/>
            <a:ext cx="9048825" cy="176414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sz="1800" dirty="0" err="1">
                <a:latin typeface="+mj-lt"/>
              </a:rPr>
              <a:t>Časovnici</a:t>
            </a:r>
            <a:r>
              <a:rPr lang="sl-SI" sz="1800" dirty="0">
                <a:latin typeface="+mj-lt"/>
              </a:rPr>
              <a:t> morajo biti priložena dokazila, ki se navezujejo na vsebino v </a:t>
            </a:r>
            <a:r>
              <a:rPr lang="sl-SI" sz="1800" dirty="0" err="1">
                <a:latin typeface="+mj-lt"/>
              </a:rPr>
              <a:t>časovnici</a:t>
            </a:r>
            <a:r>
              <a:rPr lang="sl-SI" sz="1800" dirty="0">
                <a:latin typeface="+mj-lt"/>
              </a:rPr>
              <a:t>, kot na primer:</a:t>
            </a:r>
          </a:p>
          <a:p>
            <a:pPr lvl="1" algn="just"/>
            <a:r>
              <a:rPr lang="sl-SI" sz="1400" dirty="0">
                <a:latin typeface="+mj-lt"/>
              </a:rPr>
              <a:t>vabila,</a:t>
            </a:r>
          </a:p>
          <a:p>
            <a:pPr lvl="1" algn="just"/>
            <a:r>
              <a:rPr lang="sl-SI" sz="1400" dirty="0">
                <a:latin typeface="+mj-lt"/>
              </a:rPr>
              <a:t>liste prisotnosti,</a:t>
            </a:r>
          </a:p>
          <a:p>
            <a:pPr lvl="1" algn="just"/>
            <a:r>
              <a:rPr lang="sl-SI" sz="1400" dirty="0">
                <a:latin typeface="+mj-lt"/>
              </a:rPr>
              <a:t>fotografije dogodkov, </a:t>
            </a:r>
          </a:p>
          <a:p>
            <a:pPr lvl="1" algn="just"/>
            <a:r>
              <a:rPr lang="sl-SI" sz="1400" dirty="0">
                <a:latin typeface="+mj-lt"/>
              </a:rPr>
              <a:t>poročila o opravljenih aktivnostih,</a:t>
            </a:r>
          </a:p>
          <a:p>
            <a:pPr lvl="1" algn="just"/>
            <a:r>
              <a:rPr lang="sl-SI" sz="1400" dirty="0">
                <a:latin typeface="+mj-lt"/>
              </a:rPr>
              <a:t>objave oziroma povezave do objav,</a:t>
            </a:r>
          </a:p>
          <a:p>
            <a:pPr lvl="1" algn="just"/>
            <a:r>
              <a:rPr lang="sl-SI" sz="1400" dirty="0">
                <a:latin typeface="+mj-lt"/>
              </a:rPr>
              <a:t>brošure, zgibanke, gradiva itd.</a:t>
            </a:r>
          </a:p>
          <a:p>
            <a:pPr marL="457200" lvl="1" indent="0" algn="just">
              <a:buNone/>
            </a:pPr>
            <a:r>
              <a:rPr lang="sl-SI" sz="1400" b="1" dirty="0">
                <a:solidFill>
                  <a:schemeClr val="accent1"/>
                </a:solidFill>
                <a:latin typeface="+mj-lt"/>
                <a:sym typeface="Wingdings" panose="05000000000000000000" pitchFamily="2" charset="2"/>
              </a:rPr>
              <a:t> Mesečno poročilo o delu (Priloga 1 k </a:t>
            </a:r>
            <a:r>
              <a:rPr lang="sl-SI" sz="1400" b="1" dirty="0" err="1">
                <a:solidFill>
                  <a:schemeClr val="accent1"/>
                </a:solidFill>
                <a:latin typeface="+mj-lt"/>
                <a:sym typeface="Wingdings" panose="05000000000000000000" pitchFamily="2" charset="2"/>
              </a:rPr>
              <a:t>časovnici</a:t>
            </a:r>
            <a:r>
              <a:rPr lang="sl-SI" sz="1400" b="1" dirty="0">
                <a:solidFill>
                  <a:schemeClr val="accent1"/>
                </a:solidFill>
                <a:latin typeface="+mj-lt"/>
                <a:sym typeface="Wingdings" panose="05000000000000000000" pitchFamily="2" charset="2"/>
              </a:rPr>
              <a:t>) </a:t>
            </a:r>
            <a:endParaRPr lang="sl-SI" sz="1400" b="1" dirty="0">
              <a:solidFill>
                <a:schemeClr val="accent1"/>
              </a:solidFill>
              <a:latin typeface="+mj-lt"/>
            </a:endParaRPr>
          </a:p>
        </p:txBody>
      </p:sp>
    </p:spTree>
    <p:extLst>
      <p:ext uri="{BB962C8B-B14F-4D97-AF65-F5344CB8AC3E}">
        <p14:creationId xmlns:p14="http://schemas.microsoft.com/office/powerpoint/2010/main" val="63930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75399"/>
          </a:xfrm>
        </p:spPr>
        <p:txBody>
          <a:bodyPr>
            <a:normAutofit/>
          </a:bodyPr>
          <a:lstStyle/>
          <a:p>
            <a:r>
              <a:rPr lang="sl-SI" sz="2400" b="1" dirty="0"/>
              <a:t>Mesečno poročilo k </a:t>
            </a:r>
            <a:r>
              <a:rPr lang="sl-SI" sz="2400" b="1" dirty="0" err="1"/>
              <a:t>časovnici</a:t>
            </a:r>
            <a:endParaRPr lang="sl-SI" sz="2400" dirty="0"/>
          </a:p>
        </p:txBody>
      </p:sp>
      <p:pic>
        <p:nvPicPr>
          <p:cNvPr id="9" name="Slika 8">
            <a:extLst>
              <a:ext uri="{FF2B5EF4-FFF2-40B4-BE49-F238E27FC236}">
                <a16:creationId xmlns:a16="http://schemas.microsoft.com/office/drawing/2014/main" id="{737E8DFD-0465-4ED8-8114-D4519E59564D}"/>
              </a:ext>
            </a:extLst>
          </p:cNvPr>
          <p:cNvPicPr>
            <a:picLocks noChangeAspect="1"/>
          </p:cNvPicPr>
          <p:nvPr/>
        </p:nvPicPr>
        <p:blipFill>
          <a:blip r:embed="rId3"/>
          <a:stretch>
            <a:fillRect/>
          </a:stretch>
        </p:blipFill>
        <p:spPr>
          <a:xfrm>
            <a:off x="3462922" y="1328918"/>
            <a:ext cx="5114596" cy="4883428"/>
          </a:xfrm>
          <a:prstGeom prst="rect">
            <a:avLst/>
          </a:prstGeom>
        </p:spPr>
      </p:pic>
    </p:spTree>
    <p:extLst>
      <p:ext uri="{BB962C8B-B14F-4D97-AF65-F5344CB8AC3E}">
        <p14:creationId xmlns:p14="http://schemas.microsoft.com/office/powerpoint/2010/main" val="285855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2282E1-E638-461E-ADE9-5EA4832159FD}"/>
              </a:ext>
            </a:extLst>
          </p:cNvPr>
          <p:cNvSpPr>
            <a:spLocks noGrp="1"/>
          </p:cNvSpPr>
          <p:nvPr>
            <p:ph type="title"/>
          </p:nvPr>
        </p:nvSpPr>
        <p:spPr/>
        <p:txBody>
          <a:bodyPr>
            <a:normAutofit/>
          </a:bodyPr>
          <a:lstStyle/>
          <a:p>
            <a:r>
              <a:rPr lang="sl-SI" sz="3200" b="1" dirty="0"/>
              <a:t>PAVŠAL – </a:t>
            </a:r>
            <a:r>
              <a:rPr lang="sl-SI" sz="3200" b="1" dirty="0" err="1"/>
              <a:t>neinvesticijski</a:t>
            </a:r>
            <a:r>
              <a:rPr lang="sl-SI" sz="3200" b="1" dirty="0"/>
              <a:t> projekti</a:t>
            </a:r>
          </a:p>
        </p:txBody>
      </p:sp>
      <p:sp>
        <p:nvSpPr>
          <p:cNvPr id="4" name="Označba mesta vsebine 2">
            <a:extLst>
              <a:ext uri="{FF2B5EF4-FFF2-40B4-BE49-F238E27FC236}">
                <a16:creationId xmlns:a16="http://schemas.microsoft.com/office/drawing/2014/main" id="{27078415-6A54-44EB-915E-621F7AC08AE6}"/>
              </a:ext>
            </a:extLst>
          </p:cNvPr>
          <p:cNvSpPr>
            <a:spLocks noGrp="1"/>
          </p:cNvSpPr>
          <p:nvPr>
            <p:ph idx="1"/>
          </p:nvPr>
        </p:nvSpPr>
        <p:spPr>
          <a:xfrm>
            <a:off x="502722" y="1646576"/>
            <a:ext cx="11186556" cy="4630399"/>
          </a:xfrm>
        </p:spPr>
        <p:txBody>
          <a:bodyPr numCol="1">
            <a:normAutofit/>
          </a:bodyPr>
          <a:lstStyle/>
          <a:p>
            <a:pPr marL="0" indent="0">
              <a:lnSpc>
                <a:spcPct val="100000"/>
              </a:lnSpc>
              <a:spcBef>
                <a:spcPts val="0"/>
              </a:spcBef>
              <a:buNone/>
            </a:pPr>
            <a:endParaRPr lang="sl-SI" sz="1600" b="1" dirty="0">
              <a:solidFill>
                <a:schemeClr val="accent6">
                  <a:lumMod val="75000"/>
                </a:schemeClr>
              </a:solidFill>
              <a:highlight>
                <a:srgbClr val="FFFF00"/>
              </a:highlight>
              <a:latin typeface="+mj-lt"/>
            </a:endParaRPr>
          </a:p>
          <a:p>
            <a:pPr marL="0" indent="0" algn="ctr">
              <a:lnSpc>
                <a:spcPct val="100000"/>
              </a:lnSpc>
              <a:spcBef>
                <a:spcPts val="0"/>
              </a:spcBef>
              <a:buNone/>
            </a:pPr>
            <a:r>
              <a:rPr lang="sl-SI" sz="2000" b="1" dirty="0">
                <a:solidFill>
                  <a:schemeClr val="accent6">
                    <a:lumMod val="75000"/>
                  </a:schemeClr>
                </a:solidFill>
                <a:latin typeface="+mj-lt"/>
              </a:rPr>
              <a:t>40 % </a:t>
            </a:r>
            <a:r>
              <a:rPr lang="sl-SI" sz="2400" b="1" dirty="0">
                <a:solidFill>
                  <a:schemeClr val="accent6">
                    <a:lumMod val="75000"/>
                  </a:schemeClr>
                </a:solidFill>
                <a:latin typeface="+mj-lt"/>
              </a:rPr>
              <a:t>PAVŠAL za preostale kategorije upravičenih stroškov, vezanih na projektne aktivnosti </a:t>
            </a:r>
            <a:r>
              <a:rPr lang="sl-SI" sz="2400" dirty="0">
                <a:solidFill>
                  <a:schemeClr val="accent6">
                    <a:lumMod val="75000"/>
                  </a:schemeClr>
                </a:solidFill>
                <a:latin typeface="+mj-lt"/>
              </a:rPr>
              <a:t>(pisarniški in administrativni stroški, potni stroški, študentsko delo, stroški opreme itd.)</a:t>
            </a:r>
            <a:endParaRPr lang="sl-SI" sz="2000" dirty="0">
              <a:solidFill>
                <a:schemeClr val="accent6">
                  <a:lumMod val="75000"/>
                </a:schemeClr>
              </a:solidFill>
              <a:latin typeface="+mj-lt"/>
            </a:endParaRPr>
          </a:p>
          <a:p>
            <a:pPr marL="0" indent="0">
              <a:lnSpc>
                <a:spcPct val="100000"/>
              </a:lnSpc>
              <a:spcBef>
                <a:spcPts val="0"/>
              </a:spcBef>
              <a:buNone/>
            </a:pPr>
            <a:endParaRPr lang="sl-SI" sz="1900" b="1" dirty="0">
              <a:solidFill>
                <a:schemeClr val="accent6">
                  <a:lumMod val="75000"/>
                </a:schemeClr>
              </a:solidFill>
              <a:latin typeface="+mj-lt"/>
            </a:endParaRPr>
          </a:p>
          <a:p>
            <a:pPr marL="0" indent="0">
              <a:buNone/>
            </a:pPr>
            <a:r>
              <a:rPr lang="sl-SI" sz="2000" dirty="0">
                <a:latin typeface="+mj-lt"/>
              </a:rPr>
              <a:t>Pavšal se </a:t>
            </a:r>
            <a:r>
              <a:rPr lang="sl-SI" sz="2000" b="1" dirty="0">
                <a:latin typeface="+mj-lt"/>
              </a:rPr>
              <a:t>samodejno izračuna na podlagi neposrednih stroškov osebja</a:t>
            </a:r>
            <a:r>
              <a:rPr lang="sl-SI" sz="2000" dirty="0">
                <a:latin typeface="+mj-lt"/>
              </a:rPr>
              <a:t>, ki jih odobri MKRR, zato partnerjem </a:t>
            </a:r>
            <a:r>
              <a:rPr lang="sl-SI" sz="2000" b="1" dirty="0">
                <a:latin typeface="+mj-lt"/>
              </a:rPr>
              <a:t>ni treba dokazovati dejanskega stanja:</a:t>
            </a:r>
          </a:p>
          <a:p>
            <a:pPr>
              <a:buFont typeface="Wingdings" panose="05000000000000000000" pitchFamily="2" charset="2"/>
              <a:buChar char="à"/>
            </a:pPr>
            <a:r>
              <a:rPr lang="sl-SI" sz="2000" dirty="0">
                <a:latin typeface="+mj-lt"/>
                <a:sym typeface="Wingdings" panose="05000000000000000000" pitchFamily="2" charset="2"/>
              </a:rPr>
              <a:t> v</a:t>
            </a:r>
            <a:r>
              <a:rPr lang="sl-SI" sz="2000" dirty="0">
                <a:latin typeface="+mj-lt"/>
              </a:rPr>
              <a:t> skladu s tem ni treba  na MKRR predložiti nobene dokumentacije o dejansko nastalih stroških (računi, dokazila o plačilih ipd.) ali jo hraniti za naknadne kontrole.</a:t>
            </a:r>
          </a:p>
          <a:p>
            <a:pPr marL="0" indent="0">
              <a:buNone/>
            </a:pPr>
            <a:endParaRPr lang="sl-SI" sz="2000" dirty="0">
              <a:latin typeface="+mj-lt"/>
            </a:endParaRPr>
          </a:p>
          <a:p>
            <a:pPr marL="0" indent="0" algn="ctr">
              <a:buNone/>
            </a:pPr>
            <a:r>
              <a:rPr lang="sl-SI" sz="2000" dirty="0">
                <a:solidFill>
                  <a:schemeClr val="accent1">
                    <a:lumMod val="75000"/>
                  </a:schemeClr>
                </a:solidFill>
                <a:latin typeface="+mj-lt"/>
              </a:rPr>
              <a:t>Potrebno pa je dokazati izvedene aktivnosti s </a:t>
            </a:r>
            <a:r>
              <a:rPr lang="sl-SI" sz="2000" b="1" dirty="0">
                <a:solidFill>
                  <a:schemeClr val="accent1">
                    <a:lumMod val="75000"/>
                  </a:schemeClr>
                </a:solidFill>
                <a:latin typeface="+mj-lt"/>
              </a:rPr>
              <a:t>podpornimi dokazili (npr. fotografije, zloženke, dobavnice...).</a:t>
            </a:r>
            <a:endParaRPr lang="sl-SI" dirty="0">
              <a:latin typeface="+mj-lt"/>
            </a:endParaRPr>
          </a:p>
          <a:p>
            <a:pPr marL="0" indent="0">
              <a:buNone/>
            </a:pPr>
            <a:endParaRPr lang="sl-SI" dirty="0">
              <a:latin typeface="+mj-lt"/>
            </a:endParaRPr>
          </a:p>
          <a:p>
            <a:pPr marL="0" indent="0">
              <a:lnSpc>
                <a:spcPct val="100000"/>
              </a:lnSpc>
              <a:spcBef>
                <a:spcPts val="0"/>
              </a:spcBef>
              <a:buNone/>
            </a:pPr>
            <a:endParaRPr lang="sl-SI" sz="1900" b="1" dirty="0">
              <a:solidFill>
                <a:schemeClr val="accent6">
                  <a:lumMod val="75000"/>
                </a:schemeClr>
              </a:solidFill>
              <a:latin typeface="+mj-lt"/>
            </a:endParaRPr>
          </a:p>
        </p:txBody>
      </p:sp>
    </p:spTree>
    <p:extLst>
      <p:ext uri="{BB962C8B-B14F-4D97-AF65-F5344CB8AC3E}">
        <p14:creationId xmlns:p14="http://schemas.microsoft.com/office/powerpoint/2010/main" val="366324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24206"/>
            <a:ext cx="10515600" cy="641023"/>
          </a:xfrm>
        </p:spPr>
        <p:txBody>
          <a:bodyPr>
            <a:normAutofit/>
          </a:bodyPr>
          <a:lstStyle/>
          <a:p>
            <a:r>
              <a:rPr lang="sl-SI" sz="3600" b="1" dirty="0"/>
              <a:t>SPREMEMBE PROJEKTA</a:t>
            </a:r>
            <a:endParaRPr lang="sl-SI" sz="3600" dirty="0"/>
          </a:p>
        </p:txBody>
      </p:sp>
      <p:sp>
        <p:nvSpPr>
          <p:cNvPr id="3" name="Označba mesta vsebine 2"/>
          <p:cNvSpPr>
            <a:spLocks noGrp="1"/>
          </p:cNvSpPr>
          <p:nvPr>
            <p:ph idx="1"/>
          </p:nvPr>
        </p:nvSpPr>
        <p:spPr>
          <a:xfrm>
            <a:off x="414779" y="1216058"/>
            <a:ext cx="11067068" cy="5008040"/>
          </a:xfrm>
        </p:spPr>
        <p:txBody>
          <a:bodyPr>
            <a:normAutofit fontScale="77500" lnSpcReduction="20000"/>
          </a:bodyPr>
          <a:lstStyle/>
          <a:p>
            <a:pPr marL="0" indent="0" algn="ctr">
              <a:buNone/>
            </a:pPr>
            <a:r>
              <a:rPr lang="sl-SI" sz="2200" b="1" dirty="0">
                <a:latin typeface="+mj-lt"/>
              </a:rPr>
              <a:t>Upravičenec lahko v obdobju izvajanja projekta in pred nastankom sprememb </a:t>
            </a:r>
            <a:r>
              <a:rPr lang="sl-SI" sz="2200" dirty="0">
                <a:latin typeface="+mj-lt"/>
              </a:rPr>
              <a:t>največ </a:t>
            </a:r>
          </a:p>
          <a:p>
            <a:pPr marL="0" indent="0" algn="ctr">
              <a:buNone/>
            </a:pPr>
            <a:r>
              <a:rPr lang="sl-SI" sz="2200" b="1" u="sng" dirty="0">
                <a:solidFill>
                  <a:schemeClr val="accent6">
                    <a:lumMod val="75000"/>
                  </a:schemeClr>
                </a:solidFill>
                <a:latin typeface="+mj-lt"/>
              </a:rPr>
              <a:t>ENKRAT</a:t>
            </a:r>
            <a:r>
              <a:rPr lang="sl-SI" sz="2200" b="1" dirty="0">
                <a:solidFill>
                  <a:schemeClr val="accent6">
                    <a:lumMod val="75000"/>
                  </a:schemeClr>
                </a:solidFill>
                <a:latin typeface="+mj-lt"/>
              </a:rPr>
              <a:t> zaprosi za spremembo projekta</a:t>
            </a:r>
            <a:r>
              <a:rPr lang="sl-SI" sz="2200" dirty="0">
                <a:latin typeface="+mj-lt"/>
              </a:rPr>
              <a:t>. </a:t>
            </a:r>
          </a:p>
          <a:p>
            <a:pPr marL="0" indent="0" algn="just">
              <a:buNone/>
            </a:pPr>
            <a:endParaRPr lang="sl-SI" sz="1800" dirty="0">
              <a:latin typeface="+mj-lt"/>
            </a:endParaRPr>
          </a:p>
          <a:p>
            <a:pPr lvl="1" algn="just">
              <a:buNone/>
            </a:pPr>
            <a:r>
              <a:rPr lang="sl-SI" sz="1700" b="1" dirty="0">
                <a:latin typeface="+mj-lt"/>
              </a:rPr>
              <a:t>SPREMENJENE OKOLIŠČINE </a:t>
            </a:r>
            <a:r>
              <a:rPr lang="sl-SI" sz="1700" dirty="0">
                <a:latin typeface="+mj-lt"/>
              </a:rPr>
              <a:t>so okoliščine, ki nastanejo po sklenitvi pogodbe in otežujejo izpolnitev obveznosti, ali če zaradi njih ni mogoče doseči namena pogodbe, v obeh primerih pa v tolikšni meri, da pogodba očitno ne ustreza več pričakovanjem. </a:t>
            </a:r>
            <a:r>
              <a:rPr lang="sl-SI" sz="1700" b="1" i="1" dirty="0">
                <a:latin typeface="+mj-lt"/>
              </a:rPr>
              <a:t>Ne gre za spremenjene okoliščine, če bi jih moral upravičenec upoštevati ob sklenitvi pogodbe ali če bi se jim lahko izognil oziroma če bi njihove posledice lahko odklonil.</a:t>
            </a:r>
          </a:p>
          <a:p>
            <a:pPr lvl="1" algn="just">
              <a:buNone/>
            </a:pPr>
            <a:r>
              <a:rPr lang="sl-SI" sz="1700" dirty="0">
                <a:latin typeface="+mj-lt"/>
              </a:rPr>
              <a:t> </a:t>
            </a:r>
          </a:p>
          <a:p>
            <a:pPr lvl="1" algn="just">
              <a:buNone/>
            </a:pPr>
            <a:r>
              <a:rPr lang="sl-SI" sz="1700" b="1" dirty="0">
                <a:latin typeface="+mj-lt"/>
              </a:rPr>
              <a:t>VIŠJA SILA</a:t>
            </a:r>
            <a:r>
              <a:rPr lang="sl-SI" sz="1700" dirty="0">
                <a:latin typeface="+mj-lt"/>
              </a:rPr>
              <a:t> je naravni dogodek ali drugo dejanje zunaj sfere upravičenca, ki ga ni bilo mogoče pričakovati, se mu izogniti ali ga odvrniti.</a:t>
            </a:r>
          </a:p>
          <a:p>
            <a:pPr lvl="1" algn="just">
              <a:buNone/>
            </a:pPr>
            <a:r>
              <a:rPr lang="sl-SI" sz="1700" dirty="0">
                <a:latin typeface="+mj-lt"/>
              </a:rPr>
              <a:t> </a:t>
            </a:r>
          </a:p>
          <a:p>
            <a:pPr lvl="1" algn="just">
              <a:buNone/>
            </a:pPr>
            <a:r>
              <a:rPr lang="sl-SI" sz="1700" b="1" dirty="0">
                <a:latin typeface="+mj-lt"/>
              </a:rPr>
              <a:t>IZJEMNE OKOLIŠČINE </a:t>
            </a:r>
            <a:r>
              <a:rPr lang="sl-SI" sz="1700" dirty="0">
                <a:latin typeface="+mj-lt"/>
              </a:rPr>
              <a:t>so denimo dejstva, ki nastopijo neodvisno od ravnanja upravičenca in bistveno spremenijo zadevo, zanje pa upravičenec ni mogel niti vedeti niti jih predvideti med pripravo operacije, bodisi ob pripravi projektne in investicijske dokumentacije ali drugih projektnih podlag ali ob sklenitvi pogodbe o sofinanciranju operacije.</a:t>
            </a:r>
            <a:endParaRPr lang="sl-SI" sz="1300" b="1" dirty="0">
              <a:solidFill>
                <a:schemeClr val="accent1">
                  <a:lumMod val="75000"/>
                </a:schemeClr>
              </a:solidFill>
              <a:latin typeface="+mj-lt"/>
            </a:endParaRPr>
          </a:p>
          <a:p>
            <a:pPr marL="0" indent="0" algn="ctr">
              <a:buNone/>
            </a:pPr>
            <a:endParaRPr lang="sl-SI" sz="1800" b="1" dirty="0">
              <a:solidFill>
                <a:schemeClr val="accent1">
                  <a:lumMod val="75000"/>
                </a:schemeClr>
              </a:solidFill>
              <a:latin typeface="+mj-lt"/>
            </a:endParaRPr>
          </a:p>
          <a:p>
            <a:pPr marL="0" indent="0" algn="ctr">
              <a:buNone/>
            </a:pPr>
            <a:endParaRPr lang="sl-SI" sz="1800" b="1" dirty="0">
              <a:solidFill>
                <a:schemeClr val="accent1">
                  <a:lumMod val="75000"/>
                </a:schemeClr>
              </a:solidFill>
              <a:latin typeface="+mj-lt"/>
            </a:endParaRPr>
          </a:p>
          <a:p>
            <a:pPr marL="0" indent="0" algn="ctr">
              <a:buNone/>
            </a:pPr>
            <a:r>
              <a:rPr lang="sl-SI" sz="2200" dirty="0">
                <a:solidFill>
                  <a:schemeClr val="accent1">
                    <a:lumMod val="75000"/>
                  </a:schemeClr>
                </a:solidFill>
                <a:latin typeface="+mj-lt"/>
              </a:rPr>
              <a:t>V primeru manjših sprememb mora upravičenec </a:t>
            </a:r>
            <a:r>
              <a:rPr lang="sl-SI" sz="2200" b="1" dirty="0">
                <a:solidFill>
                  <a:schemeClr val="accent1">
                    <a:lumMod val="75000"/>
                  </a:schemeClr>
                </a:solidFill>
                <a:latin typeface="+mj-lt"/>
              </a:rPr>
              <a:t>pred nastankom sprememb seznaniti skrbnika pogodbe na strani ministrstva preko LAS, </a:t>
            </a:r>
            <a:r>
              <a:rPr lang="sl-SI" sz="2200" dirty="0">
                <a:solidFill>
                  <a:schemeClr val="accent1">
                    <a:lumMod val="75000"/>
                  </a:schemeClr>
                </a:solidFill>
                <a:latin typeface="+mj-lt"/>
              </a:rPr>
              <a:t>le-ta pa po potrebi odloči o upravičenosti stroškov, nastalih na podlagi spremembe projekta. </a:t>
            </a:r>
            <a:endParaRPr lang="sl-SI" sz="1900" dirty="0">
              <a:solidFill>
                <a:schemeClr val="accent1">
                  <a:lumMod val="75000"/>
                </a:schemeClr>
              </a:solidFill>
              <a:latin typeface="+mj-lt"/>
            </a:endParaRPr>
          </a:p>
          <a:p>
            <a:pPr marL="0" indent="0" algn="just">
              <a:buNone/>
            </a:pPr>
            <a:endParaRPr lang="sl-SI" sz="1900" dirty="0">
              <a:latin typeface="+mj-lt"/>
              <a:sym typeface="Wingdings" panose="05000000000000000000" pitchFamily="2" charset="2"/>
            </a:endParaRPr>
          </a:p>
          <a:p>
            <a:pPr marL="0" indent="0" algn="just">
              <a:buNone/>
            </a:pPr>
            <a:endParaRPr lang="sl-SI" sz="1900" dirty="0">
              <a:latin typeface="+mj-lt"/>
              <a:sym typeface="Wingdings" panose="05000000000000000000" pitchFamily="2" charset="2"/>
            </a:endParaRPr>
          </a:p>
          <a:p>
            <a:pPr marL="0" indent="0" algn="just">
              <a:buNone/>
            </a:pPr>
            <a:r>
              <a:rPr lang="sl-SI" sz="1900" dirty="0">
                <a:latin typeface="+mj-lt"/>
                <a:sym typeface="Wingdings" panose="05000000000000000000" pitchFamily="2" charset="2"/>
              </a:rPr>
              <a:t> V kolikor je upravičenec z izvajalcem sklenil dodatek k pogodbi o izvedbi določenih del v okviru projekta, mora takoj po podpisu dodatka, najkasneje v roku 8 dni, obvestiti skrbnika pogodbe s strani ministrstva. Le-ta pa odloči o upravičenosti stroškov, nastalih na podlagi dodatka k pogodbi. </a:t>
            </a:r>
            <a:r>
              <a:rPr lang="sl-SI" sz="1900" u="sng" dirty="0">
                <a:latin typeface="+mj-lt"/>
                <a:sym typeface="Wingdings" panose="05000000000000000000" pitchFamily="2" charset="2"/>
              </a:rPr>
              <a:t>Stroški, nastali na podlagi dodatkov </a:t>
            </a:r>
            <a:r>
              <a:rPr lang="sl-SI" sz="1900" b="1" u="sng" dirty="0">
                <a:latin typeface="+mj-lt"/>
                <a:sym typeface="Wingdings" panose="05000000000000000000" pitchFamily="2" charset="2"/>
              </a:rPr>
              <a:t>h gradbeni pogodbi za dodatna dela, niso upravičeni stroški.</a:t>
            </a:r>
            <a:r>
              <a:rPr lang="sl-SI" sz="1900" dirty="0">
                <a:latin typeface="+mj-lt"/>
                <a:sym typeface="Wingdings" panose="05000000000000000000" pitchFamily="2" charset="2"/>
              </a:rPr>
              <a:t> </a:t>
            </a:r>
            <a:endParaRPr lang="sl-SI" sz="1900" dirty="0">
              <a:latin typeface="+mj-lt"/>
            </a:endParaRPr>
          </a:p>
        </p:txBody>
      </p:sp>
    </p:spTree>
    <p:extLst>
      <p:ext uri="{BB962C8B-B14F-4D97-AF65-F5344CB8AC3E}">
        <p14:creationId xmlns:p14="http://schemas.microsoft.com/office/powerpoint/2010/main" val="3016059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722696"/>
          </a:xfrm>
        </p:spPr>
        <p:txBody>
          <a:bodyPr>
            <a:normAutofit/>
          </a:bodyPr>
          <a:lstStyle/>
          <a:p>
            <a:r>
              <a:rPr lang="sl-SI" sz="3600" b="1" dirty="0"/>
              <a:t>IZVAJANJE PROJEKTA V KONZORCIJU</a:t>
            </a:r>
            <a:endParaRPr lang="sl-SI" sz="3600" dirty="0"/>
          </a:p>
        </p:txBody>
      </p:sp>
      <p:sp>
        <p:nvSpPr>
          <p:cNvPr id="4" name="Ograda vsebine 2"/>
          <p:cNvSpPr>
            <a:spLocks noGrp="1"/>
          </p:cNvSpPr>
          <p:nvPr>
            <p:ph idx="1"/>
          </p:nvPr>
        </p:nvSpPr>
        <p:spPr>
          <a:xfrm>
            <a:off x="592094" y="1233119"/>
            <a:ext cx="11007811" cy="4817720"/>
          </a:xfrm>
        </p:spPr>
        <p:txBody>
          <a:bodyPr>
            <a:normAutofit fontScale="62500" lnSpcReduction="20000"/>
          </a:bodyPr>
          <a:lstStyle/>
          <a:p>
            <a:pPr algn="ctr">
              <a:buNone/>
            </a:pPr>
            <a:r>
              <a:rPr lang="sl-SI" dirty="0">
                <a:solidFill>
                  <a:schemeClr val="accent6">
                    <a:lumMod val="75000"/>
                  </a:schemeClr>
                </a:solidFill>
                <a:latin typeface="+mj-lt"/>
              </a:rPr>
              <a:t>Vso originalno dokumentacijo projekta so upravičenci dolžni urediti, hraniti in jo na zahtevo ministrstva predložiti na vpogled </a:t>
            </a:r>
            <a:r>
              <a:rPr lang="sl-SI" b="1" dirty="0">
                <a:solidFill>
                  <a:schemeClr val="accent6">
                    <a:lumMod val="75000"/>
                  </a:schemeClr>
                </a:solidFill>
                <a:latin typeface="+mj-lt"/>
              </a:rPr>
              <a:t>(še 5 let po izplačilu sredstev).</a:t>
            </a:r>
          </a:p>
          <a:p>
            <a:pPr>
              <a:buNone/>
            </a:pPr>
            <a:endParaRPr lang="sl-SI" dirty="0">
              <a:latin typeface="+mj-lt"/>
            </a:endParaRPr>
          </a:p>
          <a:p>
            <a:pPr>
              <a:buNone/>
            </a:pPr>
            <a:r>
              <a:rPr lang="sl-SI" dirty="0">
                <a:latin typeface="+mj-lt"/>
              </a:rPr>
              <a:t>V primeru, ko projekt izvaja konzorcij, vsa pravila veljalo za vse </a:t>
            </a:r>
            <a:r>
              <a:rPr lang="sl-SI" dirty="0" err="1">
                <a:latin typeface="+mj-lt"/>
              </a:rPr>
              <a:t>konzorcijske</a:t>
            </a:r>
            <a:r>
              <a:rPr lang="sl-SI" dirty="0">
                <a:latin typeface="+mj-lt"/>
              </a:rPr>
              <a:t> partnerje. Prijavitelj kot vodilni partner projekta in pogodbeni partner je ministrstvu odgovoren za izvedbo projekta. </a:t>
            </a:r>
            <a:r>
              <a:rPr lang="sl-SI" b="1" dirty="0">
                <a:latin typeface="+mj-lt"/>
              </a:rPr>
              <a:t>Pravice, obveznosti in medsebojna razmerja med </a:t>
            </a:r>
            <a:r>
              <a:rPr lang="sl-SI" b="1" dirty="0" err="1">
                <a:latin typeface="+mj-lt"/>
              </a:rPr>
              <a:t>konzorcijskimi</a:t>
            </a:r>
            <a:r>
              <a:rPr lang="sl-SI" b="1" dirty="0">
                <a:latin typeface="+mj-lt"/>
              </a:rPr>
              <a:t> partnerji so določena s </a:t>
            </a:r>
            <a:r>
              <a:rPr lang="sl-SI" b="1" dirty="0" err="1">
                <a:latin typeface="+mj-lt"/>
              </a:rPr>
              <a:t>konzorcijsko</a:t>
            </a:r>
            <a:r>
              <a:rPr lang="sl-SI" b="1" dirty="0">
                <a:latin typeface="+mj-lt"/>
              </a:rPr>
              <a:t> pogodbo med vodilnim partnerjem in partnerji v pogodbi.</a:t>
            </a:r>
          </a:p>
          <a:p>
            <a:pPr>
              <a:buNone/>
            </a:pPr>
            <a:r>
              <a:rPr lang="sl-SI" dirty="0">
                <a:latin typeface="+mj-lt"/>
              </a:rPr>
              <a:t> </a:t>
            </a:r>
          </a:p>
          <a:p>
            <a:pPr>
              <a:buNone/>
            </a:pPr>
            <a:r>
              <a:rPr lang="sl-SI" dirty="0">
                <a:latin typeface="+mj-lt"/>
              </a:rPr>
              <a:t>V konzorciju je upravičenec določen kot vodilni partner dolžan:</a:t>
            </a:r>
          </a:p>
          <a:p>
            <a:pPr lvl="1"/>
            <a:r>
              <a:rPr lang="sl-SI" dirty="0">
                <a:latin typeface="+mj-lt"/>
              </a:rPr>
              <a:t>usmerjati in koordinirati delo </a:t>
            </a:r>
            <a:r>
              <a:rPr lang="sl-SI" dirty="0" err="1">
                <a:latin typeface="+mj-lt"/>
              </a:rPr>
              <a:t>konzorcijskih</a:t>
            </a:r>
            <a:r>
              <a:rPr lang="sl-SI" dirty="0">
                <a:latin typeface="+mj-lt"/>
              </a:rPr>
              <a:t> partnerjev,</a:t>
            </a:r>
            <a:endParaRPr lang="sl-SI" sz="3200" dirty="0">
              <a:latin typeface="+mj-lt"/>
            </a:endParaRPr>
          </a:p>
          <a:p>
            <a:pPr lvl="1"/>
            <a:r>
              <a:rPr lang="sl-SI" dirty="0">
                <a:latin typeface="+mj-lt"/>
              </a:rPr>
              <a:t>spremljati vsebinski in finančni napredek projekta pri </a:t>
            </a:r>
            <a:r>
              <a:rPr lang="sl-SI" dirty="0" err="1">
                <a:latin typeface="+mj-lt"/>
              </a:rPr>
              <a:t>konzorcijskih</a:t>
            </a:r>
            <a:r>
              <a:rPr lang="sl-SI" dirty="0">
                <a:latin typeface="+mj-lt"/>
              </a:rPr>
              <a:t> partnerjih,</a:t>
            </a:r>
            <a:endParaRPr lang="sl-SI" sz="3200" dirty="0">
              <a:latin typeface="+mj-lt"/>
            </a:endParaRPr>
          </a:p>
          <a:p>
            <a:pPr lvl="1"/>
            <a:r>
              <a:rPr lang="sl-SI" dirty="0">
                <a:latin typeface="+mj-lt"/>
              </a:rPr>
              <a:t>skrbeti, da je dokumentacija vodena v skladu s slovensko in EU zakonodajo.</a:t>
            </a:r>
            <a:endParaRPr lang="sl-SI" sz="3200" dirty="0">
              <a:latin typeface="+mj-lt"/>
            </a:endParaRPr>
          </a:p>
          <a:p>
            <a:pPr>
              <a:buNone/>
            </a:pPr>
            <a:r>
              <a:rPr lang="sl-SI" dirty="0">
                <a:latin typeface="+mj-lt"/>
              </a:rPr>
              <a:t> </a:t>
            </a:r>
          </a:p>
          <a:p>
            <a:pPr algn="ctr">
              <a:buNone/>
            </a:pPr>
            <a:r>
              <a:rPr lang="sl-SI" dirty="0">
                <a:solidFill>
                  <a:schemeClr val="accent2">
                    <a:lumMod val="75000"/>
                  </a:schemeClr>
                </a:solidFill>
                <a:latin typeface="+mj-lt"/>
              </a:rPr>
              <a:t>V primeru konzorcija bo ministrstvo nakazovalo sredstva na transakcijski račun (TRR) prijavitelja (vodilnega partnerja v konzorciju), ta pa mora izvesti nakazilo </a:t>
            </a:r>
            <a:r>
              <a:rPr lang="sl-SI" dirty="0" err="1">
                <a:solidFill>
                  <a:schemeClr val="accent2">
                    <a:lumMod val="75000"/>
                  </a:schemeClr>
                </a:solidFill>
                <a:latin typeface="+mj-lt"/>
              </a:rPr>
              <a:t>konzorcijskim</a:t>
            </a:r>
            <a:r>
              <a:rPr lang="sl-SI" dirty="0">
                <a:solidFill>
                  <a:schemeClr val="accent2">
                    <a:lumMod val="75000"/>
                  </a:schemeClr>
                </a:solidFill>
                <a:latin typeface="+mj-lt"/>
              </a:rPr>
              <a:t> partnerjem, skladno z določili navedenimi v </a:t>
            </a:r>
            <a:r>
              <a:rPr lang="sl-SI" dirty="0" err="1">
                <a:solidFill>
                  <a:schemeClr val="accent2">
                    <a:lumMod val="75000"/>
                  </a:schemeClr>
                </a:solidFill>
                <a:latin typeface="+mj-lt"/>
              </a:rPr>
              <a:t>konzorcijski</a:t>
            </a:r>
            <a:r>
              <a:rPr lang="sl-SI" dirty="0">
                <a:solidFill>
                  <a:schemeClr val="accent2">
                    <a:lumMod val="75000"/>
                  </a:schemeClr>
                </a:solidFill>
                <a:latin typeface="+mj-lt"/>
              </a:rPr>
              <a:t> pogodbi, vendar </a:t>
            </a:r>
            <a:r>
              <a:rPr lang="sl-SI" b="1" dirty="0">
                <a:solidFill>
                  <a:schemeClr val="accent2">
                    <a:lumMod val="75000"/>
                  </a:schemeClr>
                </a:solidFill>
                <a:latin typeface="+mj-lt"/>
              </a:rPr>
              <a:t>najkasneje v 8. delovnih dneh po prejemu sredstev s strani ministrstva. </a:t>
            </a:r>
          </a:p>
          <a:p>
            <a:pPr algn="ctr">
              <a:buNone/>
            </a:pPr>
            <a:endParaRPr lang="sl-SI" b="1" dirty="0">
              <a:solidFill>
                <a:schemeClr val="accent2">
                  <a:lumMod val="75000"/>
                </a:schemeClr>
              </a:solidFill>
              <a:latin typeface="+mj-lt"/>
            </a:endParaRPr>
          </a:p>
          <a:p>
            <a:pPr algn="ctr">
              <a:buNone/>
            </a:pPr>
            <a:r>
              <a:rPr lang="sl-SI" u="sng" dirty="0">
                <a:solidFill>
                  <a:schemeClr val="accent1"/>
                </a:solidFill>
                <a:latin typeface="+mj-lt"/>
              </a:rPr>
              <a:t>Upravičenec mora ministrstvu in LAS posredovati ustrezna dokazila o </a:t>
            </a:r>
            <a:r>
              <a:rPr lang="sl-SI" u="sng" dirty="0" err="1">
                <a:solidFill>
                  <a:schemeClr val="accent1"/>
                </a:solidFill>
                <a:latin typeface="+mj-lt"/>
              </a:rPr>
              <a:t>prenakazilu</a:t>
            </a:r>
            <a:r>
              <a:rPr lang="sl-SI" u="sng" dirty="0">
                <a:solidFill>
                  <a:schemeClr val="accent1"/>
                </a:solidFill>
                <a:latin typeface="+mj-lt"/>
              </a:rPr>
              <a:t> sredstev </a:t>
            </a:r>
            <a:r>
              <a:rPr lang="sl-SI" u="sng" dirty="0" err="1">
                <a:solidFill>
                  <a:schemeClr val="accent1"/>
                </a:solidFill>
                <a:latin typeface="+mj-lt"/>
              </a:rPr>
              <a:t>konzorcijskim</a:t>
            </a:r>
            <a:r>
              <a:rPr lang="sl-SI" u="sng" dirty="0">
                <a:solidFill>
                  <a:schemeClr val="accent1"/>
                </a:solidFill>
                <a:latin typeface="+mj-lt"/>
              </a:rPr>
              <a:t> partnerjem. </a:t>
            </a:r>
          </a:p>
        </p:txBody>
      </p:sp>
    </p:spTree>
    <p:extLst>
      <p:ext uri="{BB962C8B-B14F-4D97-AF65-F5344CB8AC3E}">
        <p14:creationId xmlns:p14="http://schemas.microsoft.com/office/powerpoint/2010/main" val="2505432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754227"/>
          </a:xfrm>
        </p:spPr>
        <p:txBody>
          <a:bodyPr>
            <a:normAutofit/>
          </a:bodyPr>
          <a:lstStyle/>
          <a:p>
            <a:r>
              <a:rPr lang="sl-SI" sz="3600" b="1" dirty="0"/>
              <a:t>VI NA LAS, LAS V IS E-MA2 </a:t>
            </a:r>
            <a:endParaRPr lang="sl-SI" sz="3600" dirty="0"/>
          </a:p>
        </p:txBody>
      </p:sp>
      <p:sp>
        <p:nvSpPr>
          <p:cNvPr id="5" name="Polje z besedilom 2">
            <a:extLst>
              <a:ext uri="{FF2B5EF4-FFF2-40B4-BE49-F238E27FC236}">
                <a16:creationId xmlns:a16="http://schemas.microsoft.com/office/drawing/2014/main" id="{19EC3C98-6607-41A1-9AE8-61A2CAE94FF7}"/>
              </a:ext>
            </a:extLst>
          </p:cNvPr>
          <p:cNvSpPr txBox="1">
            <a:spLocks noChangeArrowheads="1"/>
          </p:cNvSpPr>
          <p:nvPr/>
        </p:nvSpPr>
        <p:spPr bwMode="auto">
          <a:xfrm>
            <a:off x="554539" y="5038049"/>
            <a:ext cx="11126184" cy="1018874"/>
          </a:xfrm>
          <a:prstGeom prst="rect">
            <a:avLst/>
          </a:prstGeom>
          <a:solidFill>
            <a:schemeClr val="accent4">
              <a:lumMod val="60000"/>
              <a:lumOff val="40000"/>
            </a:schemeClr>
          </a:solidFill>
          <a:ln w="9525">
            <a:noFill/>
            <a:miter lim="800000"/>
            <a:headEnd/>
            <a:tailEnd/>
          </a:ln>
        </p:spPr>
        <p:txBody>
          <a:bodyPr rot="0" vert="horz" wrap="square" lIns="91440" tIns="45720" rIns="91440" bIns="45720" anchor="t" anchorCtr="0">
            <a:noAutofit/>
          </a:bodyPr>
          <a:lstStyle/>
          <a:p>
            <a:pPr algn="just">
              <a:spcAft>
                <a:spcPts val="0"/>
              </a:spcAft>
            </a:pPr>
            <a:endParaRPr lang="sl-SI" sz="1600" b="1" i="1"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sl-SI" sz="1600" b="1" i="1" dirty="0">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sl-SI" sz="2800" dirty="0">
                <a:solidFill>
                  <a:srgbClr val="000000"/>
                </a:solidFill>
                <a:latin typeface="+mj-lt"/>
                <a:ea typeface="Times New Roman" panose="02020603050405020304" pitchFamily="18" charset="0"/>
                <a:cs typeface="Calibri" panose="020F0502020204030204" pitchFamily="34" charset="0"/>
              </a:rPr>
              <a:t> </a:t>
            </a:r>
          </a:p>
          <a:p>
            <a:pPr algn="just">
              <a:spcAft>
                <a:spcPts val="0"/>
              </a:spcAft>
            </a:pPr>
            <a:endParaRPr lang="sl-SI"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Ograda vsebine 2"/>
          <p:cNvSpPr>
            <a:spLocks noGrp="1"/>
          </p:cNvSpPr>
          <p:nvPr>
            <p:ph idx="1"/>
          </p:nvPr>
        </p:nvSpPr>
        <p:spPr>
          <a:xfrm>
            <a:off x="620927" y="1337027"/>
            <a:ext cx="10950146" cy="4719895"/>
          </a:xfrm>
        </p:spPr>
        <p:txBody>
          <a:bodyPr>
            <a:normAutofit/>
          </a:bodyPr>
          <a:lstStyle/>
          <a:p>
            <a:pPr marL="0" indent="0" algn="ctr">
              <a:buNone/>
            </a:pPr>
            <a:r>
              <a:rPr lang="sl-SI" sz="2200" dirty="0">
                <a:solidFill>
                  <a:schemeClr val="accent6">
                    <a:lumMod val="75000"/>
                  </a:schemeClr>
                </a:solidFill>
                <a:latin typeface="+mj-lt"/>
              </a:rPr>
              <a:t>Bodite pozorni, da pravočasno posredujete LAS vso potrebno dokumentacijo za oddajo zahtevka za izplačilo. </a:t>
            </a:r>
            <a:endParaRPr lang="sl-SI" sz="3000" dirty="0">
              <a:solidFill>
                <a:schemeClr val="accent6">
                  <a:lumMod val="75000"/>
                </a:schemeClr>
              </a:solidFill>
              <a:latin typeface="+mj-lt"/>
            </a:endParaRPr>
          </a:p>
          <a:p>
            <a:pPr marL="0" indent="0" algn="just">
              <a:buNone/>
            </a:pPr>
            <a:endParaRPr lang="sl-SI" sz="3200" b="1" dirty="0">
              <a:latin typeface="+mj-lt"/>
            </a:endParaRPr>
          </a:p>
          <a:p>
            <a:pPr marL="0" indent="0" algn="ctr">
              <a:buNone/>
            </a:pPr>
            <a:r>
              <a:rPr lang="sl-SI" sz="1900" b="1" dirty="0">
                <a:solidFill>
                  <a:schemeClr val="accent5">
                    <a:lumMod val="75000"/>
                  </a:schemeClr>
                </a:solidFill>
                <a:latin typeface="+mj-lt"/>
              </a:rPr>
              <a:t>Dokumentacija za poročanje na ravni LAS bo dostopna na spletni strani </a:t>
            </a:r>
            <a:r>
              <a:rPr lang="sl-SI" sz="1900" b="1" dirty="0">
                <a:solidFill>
                  <a:schemeClr val="accent5">
                    <a:lumMod val="75000"/>
                  </a:schemeClr>
                </a:solidFill>
                <a:latin typeface="+mj-lt"/>
                <a:hlinkClick r:id="rId3"/>
              </a:rPr>
              <a:t>www.las-ok.si</a:t>
            </a:r>
            <a:r>
              <a:rPr lang="sl-SI" sz="1900" b="1" dirty="0">
                <a:solidFill>
                  <a:schemeClr val="accent5">
                    <a:lumMod val="75000"/>
                  </a:schemeClr>
                </a:solidFill>
                <a:latin typeface="+mj-lt"/>
              </a:rPr>
              <a:t> in poslana na mail vodilnega partnerja. </a:t>
            </a:r>
          </a:p>
          <a:p>
            <a:pPr marL="0" indent="0" algn="just">
              <a:buNone/>
            </a:pPr>
            <a:endParaRPr lang="sl-SI" sz="1900" b="1" u="sng" dirty="0">
              <a:solidFill>
                <a:schemeClr val="accent5">
                  <a:lumMod val="75000"/>
                </a:schemeClr>
              </a:solidFill>
              <a:latin typeface="+mj-lt"/>
            </a:endParaRPr>
          </a:p>
          <a:p>
            <a:pPr marL="0" indent="0" algn="just">
              <a:buNone/>
            </a:pPr>
            <a:r>
              <a:rPr lang="sl-SI" sz="2000" u="sng" dirty="0">
                <a:latin typeface="+mj-lt"/>
              </a:rPr>
              <a:t>Sestavni del ZZI so naslednje priloge:</a:t>
            </a:r>
          </a:p>
          <a:p>
            <a:pPr lvl="1" algn="just"/>
            <a:r>
              <a:rPr lang="sl-SI" sz="1600" dirty="0">
                <a:latin typeface="+mj-lt"/>
              </a:rPr>
              <a:t>poročilo o izvajanju projekta,</a:t>
            </a:r>
          </a:p>
          <a:p>
            <a:pPr lvl="1" algn="just"/>
            <a:r>
              <a:rPr lang="sl-SI" sz="1600" dirty="0">
                <a:latin typeface="+mj-lt"/>
              </a:rPr>
              <a:t>finančno poročilo o izvajanju projekta (stroškovnik),</a:t>
            </a:r>
          </a:p>
          <a:p>
            <a:pPr lvl="1" algn="just"/>
            <a:r>
              <a:rPr lang="sl-SI" sz="1600" dirty="0">
                <a:latin typeface="+mj-lt"/>
              </a:rPr>
              <a:t>vsa potrebna dokumentacija kot del dokazil o upravičenosti stroškov.</a:t>
            </a:r>
          </a:p>
          <a:p>
            <a:pPr lvl="1" algn="just"/>
            <a:endParaRPr lang="sl-SI" sz="1800" dirty="0">
              <a:latin typeface="+mj-lt"/>
            </a:endParaRPr>
          </a:p>
          <a:p>
            <a:pPr marL="0" indent="0" algn="ctr">
              <a:buNone/>
            </a:pPr>
            <a:r>
              <a:rPr lang="sl-SI" sz="2000" dirty="0">
                <a:solidFill>
                  <a:schemeClr val="accent2">
                    <a:lumMod val="75000"/>
                  </a:schemeClr>
                </a:solidFill>
                <a:latin typeface="+mj-lt"/>
              </a:rPr>
              <a:t>Upravičenec (vsi partnerji projekta) mora posredovati tudi </a:t>
            </a:r>
            <a:r>
              <a:rPr lang="sl-SI" sz="2000" b="1" dirty="0">
                <a:solidFill>
                  <a:schemeClr val="accent2">
                    <a:lumMod val="75000"/>
                  </a:schemeClr>
                </a:solidFill>
                <a:latin typeface="+mj-lt"/>
              </a:rPr>
              <a:t>izpis stroškovnega mesta</a:t>
            </a:r>
            <a:r>
              <a:rPr lang="sl-SI" sz="2000" dirty="0">
                <a:solidFill>
                  <a:schemeClr val="accent2">
                    <a:lumMod val="75000"/>
                  </a:schemeClr>
                </a:solidFill>
                <a:latin typeface="+mj-lt"/>
              </a:rPr>
              <a:t>, iz katerega se </a:t>
            </a:r>
            <a:r>
              <a:rPr lang="sl-SI" sz="2000" b="1" dirty="0">
                <a:solidFill>
                  <a:schemeClr val="accent2">
                    <a:lumMod val="75000"/>
                  </a:schemeClr>
                </a:solidFill>
                <a:latin typeface="+mj-lt"/>
              </a:rPr>
              <a:t>spremlja računovodsko ločena poraba sredstev </a:t>
            </a:r>
            <a:r>
              <a:rPr lang="sl-SI" sz="2000" dirty="0">
                <a:solidFill>
                  <a:schemeClr val="accent2">
                    <a:lumMod val="75000"/>
                  </a:schemeClr>
                </a:solidFill>
                <a:latin typeface="+mj-lt"/>
              </a:rPr>
              <a:t>za projekt sofinanciran s strani ESRR.</a:t>
            </a:r>
            <a:endParaRPr lang="sl-SI" sz="3200" dirty="0">
              <a:solidFill>
                <a:schemeClr val="accent2">
                  <a:lumMod val="75000"/>
                </a:schemeClr>
              </a:solidFill>
              <a:latin typeface="+mj-lt"/>
            </a:endParaRPr>
          </a:p>
          <a:p>
            <a:pPr marL="0" indent="0" algn="ctr">
              <a:buNone/>
            </a:pPr>
            <a:endParaRPr lang="sl-SI" sz="2000" b="1" dirty="0">
              <a:solidFill>
                <a:schemeClr val="accent6">
                  <a:lumMod val="75000"/>
                </a:schemeClr>
              </a:solidFill>
              <a:latin typeface="+mj-lt"/>
            </a:endParaRPr>
          </a:p>
          <a:p>
            <a:pPr marL="0" indent="0" algn="ctr">
              <a:buNone/>
            </a:pPr>
            <a:endParaRPr lang="sl-SI" sz="2000" b="1" dirty="0">
              <a:solidFill>
                <a:schemeClr val="accent6">
                  <a:lumMod val="75000"/>
                </a:schemeClr>
              </a:solidFill>
              <a:latin typeface="+mj-lt"/>
            </a:endParaRPr>
          </a:p>
          <a:p>
            <a:endParaRPr lang="sl-SI" dirty="0">
              <a:latin typeface="+mj-lt"/>
            </a:endParaRPr>
          </a:p>
        </p:txBody>
      </p:sp>
    </p:spTree>
    <p:extLst>
      <p:ext uri="{BB962C8B-B14F-4D97-AF65-F5344CB8AC3E}">
        <p14:creationId xmlns:p14="http://schemas.microsoft.com/office/powerpoint/2010/main" val="2148559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64585"/>
          </a:xfrm>
        </p:spPr>
        <p:txBody>
          <a:bodyPr>
            <a:normAutofit/>
          </a:bodyPr>
          <a:lstStyle/>
          <a:p>
            <a:r>
              <a:rPr lang="sl-SI" sz="3600" b="1" dirty="0"/>
              <a:t>POROČANJE O PROJEKTU</a:t>
            </a:r>
            <a:endParaRPr lang="sl-SI" sz="3600" dirty="0"/>
          </a:p>
        </p:txBody>
      </p:sp>
      <p:sp>
        <p:nvSpPr>
          <p:cNvPr id="4" name="Ograda vsebine 2"/>
          <p:cNvSpPr>
            <a:spLocks noGrp="1"/>
          </p:cNvSpPr>
          <p:nvPr>
            <p:ph idx="1"/>
          </p:nvPr>
        </p:nvSpPr>
        <p:spPr>
          <a:xfrm>
            <a:off x="838200" y="1352658"/>
            <a:ext cx="10777151" cy="4674029"/>
          </a:xfrm>
        </p:spPr>
        <p:txBody>
          <a:bodyPr>
            <a:normAutofit/>
          </a:bodyPr>
          <a:lstStyle/>
          <a:p>
            <a:pPr marL="0" indent="0" algn="just">
              <a:buNone/>
            </a:pPr>
            <a:r>
              <a:rPr lang="sl-SI" sz="2400" dirty="0">
                <a:latin typeface="+mj-lt"/>
              </a:rPr>
              <a:t>Upravičenec spremlja izvajanje projekta predvsem z vidika:</a:t>
            </a:r>
          </a:p>
          <a:p>
            <a:pPr marL="0" indent="0" algn="just">
              <a:buNone/>
            </a:pPr>
            <a:endParaRPr lang="sl-SI" sz="2400" dirty="0">
              <a:latin typeface="+mj-lt"/>
            </a:endParaRPr>
          </a:p>
          <a:p>
            <a:pPr lvl="1" algn="just"/>
            <a:r>
              <a:rPr lang="sl-SI" sz="2000" b="1" dirty="0">
                <a:latin typeface="+mj-lt"/>
              </a:rPr>
              <a:t>doseganja kazalnikov učinka in kazalnikov rezultata </a:t>
            </a:r>
            <a:r>
              <a:rPr lang="sl-SI" sz="2000" dirty="0">
                <a:latin typeface="+mj-lt"/>
              </a:rPr>
              <a:t>(opredeljenih v pogodbi o sofinanciranju);</a:t>
            </a:r>
          </a:p>
          <a:p>
            <a:pPr lvl="1" algn="just"/>
            <a:r>
              <a:rPr lang="sl-SI" sz="2000" dirty="0">
                <a:latin typeface="+mj-lt"/>
              </a:rPr>
              <a:t>težav in odstopanj pri izvajanju projekta (postopki, izvajanje gradbenih in drugih del, in drugo).</a:t>
            </a:r>
          </a:p>
          <a:p>
            <a:pPr lvl="1" algn="just"/>
            <a:endParaRPr lang="sl-SI" sz="2000" b="1" dirty="0">
              <a:latin typeface="+mj-lt"/>
            </a:endParaRPr>
          </a:p>
          <a:p>
            <a:pPr marL="457200" lvl="1" indent="0" algn="just">
              <a:buNone/>
            </a:pPr>
            <a:r>
              <a:rPr lang="sl-SI" sz="2000" b="1" dirty="0">
                <a:latin typeface="+mj-lt"/>
              </a:rPr>
              <a:t>O tem upravičenec poroča z:</a:t>
            </a:r>
          </a:p>
          <a:p>
            <a:pPr lvl="2" algn="just">
              <a:buFont typeface="Courier New" panose="02070309020205020404" pitchFamily="49" charset="0"/>
              <a:buChar char="o"/>
            </a:pPr>
            <a:r>
              <a:rPr lang="sl-SI" sz="1600" b="1" dirty="0">
                <a:latin typeface="+mj-lt"/>
              </a:rPr>
              <a:t>Vsebinskim poročilom </a:t>
            </a:r>
            <a:r>
              <a:rPr lang="sl-SI" sz="1600" dirty="0">
                <a:latin typeface="+mj-lt"/>
              </a:rPr>
              <a:t>(priloga k ZZI), </a:t>
            </a:r>
          </a:p>
          <a:p>
            <a:pPr lvl="2" algn="just">
              <a:buFont typeface="Courier New" panose="02070309020205020404" pitchFamily="49" charset="0"/>
              <a:buChar char="o"/>
            </a:pPr>
            <a:r>
              <a:rPr lang="sl-SI" sz="1600" b="1" dirty="0">
                <a:latin typeface="+mj-lt"/>
              </a:rPr>
              <a:t>Končnim poročilom</a:t>
            </a:r>
            <a:r>
              <a:rPr lang="sl-SI" sz="1600" dirty="0">
                <a:latin typeface="+mj-lt"/>
              </a:rPr>
              <a:t> (1 mesec po izplačilu),</a:t>
            </a:r>
            <a:r>
              <a:rPr lang="sl-SI" sz="1600" b="1" dirty="0">
                <a:latin typeface="+mj-lt"/>
              </a:rPr>
              <a:t> </a:t>
            </a:r>
          </a:p>
          <a:p>
            <a:pPr lvl="2" algn="just">
              <a:buFont typeface="Courier New" panose="02070309020205020404" pitchFamily="49" charset="0"/>
              <a:buChar char="o"/>
            </a:pPr>
            <a:r>
              <a:rPr lang="sl-SI" sz="1600" dirty="0">
                <a:latin typeface="+mj-lt"/>
              </a:rPr>
              <a:t>vsakoletnim </a:t>
            </a:r>
            <a:r>
              <a:rPr lang="sl-SI" sz="1600" b="1" dirty="0">
                <a:latin typeface="+mj-lt"/>
              </a:rPr>
              <a:t>Letnim poročilom </a:t>
            </a:r>
            <a:r>
              <a:rPr lang="sl-SI" sz="1600" dirty="0">
                <a:latin typeface="+mj-lt"/>
              </a:rPr>
              <a:t>(še 5 let po zaključku operacije),</a:t>
            </a:r>
            <a:r>
              <a:rPr lang="sl-SI" sz="1600" b="1" dirty="0">
                <a:latin typeface="+mj-lt"/>
              </a:rPr>
              <a:t> </a:t>
            </a:r>
          </a:p>
          <a:p>
            <a:pPr lvl="2" algn="just">
              <a:buFont typeface="Courier New" panose="02070309020205020404" pitchFamily="49" charset="0"/>
              <a:buChar char="o"/>
            </a:pPr>
            <a:r>
              <a:rPr lang="sl-SI" sz="1600" b="1" dirty="0">
                <a:latin typeface="+mj-lt"/>
              </a:rPr>
              <a:t>Poročilom ob zaključku spremljanja operacije </a:t>
            </a:r>
            <a:r>
              <a:rPr lang="sl-SI" sz="1600" dirty="0">
                <a:latin typeface="+mj-lt"/>
              </a:rPr>
              <a:t>(po izteku 5 let) in</a:t>
            </a:r>
          </a:p>
          <a:p>
            <a:pPr lvl="2" algn="just">
              <a:buFont typeface="Courier New" panose="02070309020205020404" pitchFamily="49" charset="0"/>
              <a:buChar char="o"/>
            </a:pPr>
            <a:r>
              <a:rPr lang="sl-SI" sz="1600" dirty="0">
                <a:latin typeface="+mj-lt"/>
              </a:rPr>
              <a:t>na zahtevo skrbnika pogodbe s strani ministrstva tudi z </a:t>
            </a:r>
            <a:r>
              <a:rPr lang="sl-SI" sz="1600" b="1" dirty="0">
                <a:latin typeface="+mj-lt"/>
              </a:rPr>
              <a:t>Izrednim poročilom</a:t>
            </a:r>
            <a:r>
              <a:rPr lang="sl-SI" sz="1600" dirty="0">
                <a:latin typeface="+mj-lt"/>
              </a:rPr>
              <a:t>.</a:t>
            </a:r>
          </a:p>
          <a:p>
            <a:pPr marL="0" indent="0" algn="just">
              <a:buNone/>
            </a:pPr>
            <a:endParaRPr lang="sl-SI" dirty="0">
              <a:latin typeface="+mj-lt"/>
            </a:endParaRPr>
          </a:p>
        </p:txBody>
      </p:sp>
    </p:spTree>
    <p:extLst>
      <p:ext uri="{BB962C8B-B14F-4D97-AF65-F5344CB8AC3E}">
        <p14:creationId xmlns:p14="http://schemas.microsoft.com/office/powerpoint/2010/main" val="205697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564064" y="1203456"/>
            <a:ext cx="8965676" cy="4351338"/>
          </a:xfrm>
        </p:spPr>
        <p:txBody>
          <a:bodyPr>
            <a:normAutofit/>
          </a:bodyPr>
          <a:lstStyle/>
          <a:p>
            <a:pPr marL="0" indent="0" algn="ctr">
              <a:buNone/>
            </a:pPr>
            <a:r>
              <a:rPr lang="sl-SI" sz="4000" dirty="0">
                <a:solidFill>
                  <a:srgbClr val="0070C0"/>
                </a:solidFill>
                <a:latin typeface="+mj-lt"/>
              </a:rPr>
              <a:t>KOMUNICIRANJE VSEBIN EVROPSKE KOHEZIJSKE POLITIKE V PROGRAMSKEM OBDOBJU 2021-2027</a:t>
            </a: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418" y="3748640"/>
            <a:ext cx="849097" cy="784491"/>
          </a:xfrm>
          <a:prstGeom prst="rect">
            <a:avLst/>
          </a:prstGeom>
        </p:spPr>
      </p:pic>
      <p:sp>
        <p:nvSpPr>
          <p:cNvPr id="6" name="Pravokotnik 5"/>
          <p:cNvSpPr/>
          <p:nvPr/>
        </p:nvSpPr>
        <p:spPr>
          <a:xfrm>
            <a:off x="3048000" y="4832529"/>
            <a:ext cx="6096000" cy="769441"/>
          </a:xfrm>
          <a:prstGeom prst="rect">
            <a:avLst/>
          </a:prstGeom>
        </p:spPr>
        <p:txBody>
          <a:bodyPr>
            <a:spAutoFit/>
          </a:bodyPr>
          <a:lstStyle/>
          <a:p>
            <a:pPr algn="ctr"/>
            <a:endParaRPr lang="sl-SI" sz="1600" i="1" dirty="0"/>
          </a:p>
          <a:p>
            <a:pPr algn="ctr"/>
            <a:endParaRPr lang="sl-SI" sz="1600" i="1" dirty="0"/>
          </a:p>
          <a:p>
            <a:pPr algn="ctr"/>
            <a:r>
              <a:rPr lang="sl-SI" sz="1200" dirty="0">
                <a:latin typeface="+mj-lt"/>
              </a:rPr>
              <a:t>Šmarje pri Jelšah, 8. april 2025</a:t>
            </a:r>
            <a:endParaRPr lang="sl-SI" sz="1100" dirty="0">
              <a:latin typeface="+mj-lt"/>
            </a:endParaRPr>
          </a:p>
        </p:txBody>
      </p:sp>
      <p:pic>
        <p:nvPicPr>
          <p:cNvPr id="7" name="Slika 6">
            <a:extLst>
              <a:ext uri="{FF2B5EF4-FFF2-40B4-BE49-F238E27FC236}">
                <a16:creationId xmlns:a16="http://schemas.microsoft.com/office/drawing/2014/main" id="{9853EBE1-6AD7-4CA5-8282-F57477AE89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442" y="3748640"/>
            <a:ext cx="3314310" cy="695326"/>
          </a:xfrm>
          <a:prstGeom prst="rect">
            <a:avLst/>
          </a:prstGeom>
        </p:spPr>
      </p:pic>
      <p:pic>
        <p:nvPicPr>
          <p:cNvPr id="9" name="Slika 8">
            <a:extLst>
              <a:ext uri="{FF2B5EF4-FFF2-40B4-BE49-F238E27FC236}">
                <a16:creationId xmlns:a16="http://schemas.microsoft.com/office/drawing/2014/main" id="{5072B63B-6136-403D-AC34-1CB46F9820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9055" y="3775740"/>
            <a:ext cx="1267847" cy="641127"/>
          </a:xfrm>
          <a:prstGeom prst="rect">
            <a:avLst/>
          </a:prstGeom>
        </p:spPr>
      </p:pic>
    </p:spTree>
    <p:extLst>
      <p:ext uri="{BB962C8B-B14F-4D97-AF65-F5344CB8AC3E}">
        <p14:creationId xmlns:p14="http://schemas.microsoft.com/office/powerpoint/2010/main" val="1463068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25731"/>
          </a:xfrm>
        </p:spPr>
        <p:txBody>
          <a:bodyPr>
            <a:normAutofit/>
          </a:bodyPr>
          <a:lstStyle/>
          <a:p>
            <a:r>
              <a:rPr lang="sl-SI" sz="3600" b="1" dirty="0"/>
              <a:t>LOGOTIP EKP ZA SKLAD ESRR</a:t>
            </a:r>
          </a:p>
        </p:txBody>
      </p:sp>
      <p:sp>
        <p:nvSpPr>
          <p:cNvPr id="6" name="Pravokotnik 5"/>
          <p:cNvSpPr/>
          <p:nvPr/>
        </p:nvSpPr>
        <p:spPr>
          <a:xfrm>
            <a:off x="104775" y="1444528"/>
            <a:ext cx="11734800" cy="4124206"/>
          </a:xfrm>
          <a:prstGeom prst="rect">
            <a:avLst/>
          </a:prstGeom>
        </p:spPr>
        <p:txBody>
          <a:bodyPr wrap="square">
            <a:spAutoFit/>
          </a:bodyPr>
          <a:lstStyle/>
          <a:p>
            <a:pPr lvl="0" algn="ctr"/>
            <a:r>
              <a:rPr lang="sl-SI" dirty="0">
                <a:solidFill>
                  <a:schemeClr val="accent6">
                    <a:lumMod val="75000"/>
                  </a:schemeClr>
                </a:solidFill>
              </a:rPr>
              <a:t>V vseh aktivnostih zagotavljanja prepoznavnosti, preglednosti in komuniciranja EKP mora biti ustrezno prikazana podpora skladov za posamezni projekt, in sicer z uporabo obveznih elementov označevanja. </a:t>
            </a:r>
          </a:p>
          <a:p>
            <a:pPr lvl="0"/>
            <a:endParaRPr lang="sl-SI" dirty="0">
              <a:solidFill>
                <a:schemeClr val="accent6">
                  <a:lumMod val="75000"/>
                </a:schemeClr>
              </a:solidFill>
            </a:endParaRPr>
          </a:p>
          <a:p>
            <a:pPr lvl="1" algn="ctr"/>
            <a:r>
              <a:rPr lang="sl-SI" dirty="0">
                <a:solidFill>
                  <a:schemeClr val="accent1">
                    <a:lumMod val="75000"/>
                  </a:schemeClr>
                </a:solidFill>
              </a:rPr>
              <a:t>logotip (barvni, razen v primerih, ko to ni mogoče) </a:t>
            </a:r>
            <a:r>
              <a:rPr lang="sl-SI" b="1" dirty="0">
                <a:solidFill>
                  <a:schemeClr val="accent1">
                    <a:lumMod val="75000"/>
                  </a:schemeClr>
                </a:solidFill>
              </a:rPr>
              <a:t>evropske kohezijske politike 2021-2027 </a:t>
            </a:r>
            <a:r>
              <a:rPr lang="sl-SI" dirty="0">
                <a:solidFill>
                  <a:schemeClr val="accent1">
                    <a:lumMod val="75000"/>
                  </a:schemeClr>
                </a:solidFill>
              </a:rPr>
              <a:t>ter „</a:t>
            </a:r>
            <a:r>
              <a:rPr lang="sl-SI" b="1" dirty="0">
                <a:solidFill>
                  <a:schemeClr val="accent1">
                    <a:lumMod val="75000"/>
                  </a:schemeClr>
                </a:solidFill>
              </a:rPr>
              <a:t>I </a:t>
            </a:r>
            <a:r>
              <a:rPr lang="sl-SI" b="1" dirty="0" err="1">
                <a:solidFill>
                  <a:schemeClr val="accent1">
                    <a:lumMod val="75000"/>
                  </a:schemeClr>
                </a:solidFill>
              </a:rPr>
              <a:t>feel</a:t>
            </a:r>
            <a:r>
              <a:rPr lang="sl-SI" b="1" dirty="0">
                <a:solidFill>
                  <a:schemeClr val="accent1">
                    <a:lumMod val="75000"/>
                  </a:schemeClr>
                </a:solidFill>
              </a:rPr>
              <a:t> </a:t>
            </a:r>
            <a:r>
              <a:rPr lang="sl-SI" b="1" dirty="0" err="1">
                <a:solidFill>
                  <a:schemeClr val="accent1">
                    <a:lumMod val="75000"/>
                  </a:schemeClr>
                </a:solidFill>
              </a:rPr>
              <a:t>Slovenia</a:t>
            </a:r>
            <a:r>
              <a:rPr lang="sl-SI" dirty="0">
                <a:solidFill>
                  <a:schemeClr val="accent1">
                    <a:lumMod val="75000"/>
                  </a:schemeClr>
                </a:solidFill>
              </a:rPr>
              <a:t>“;</a:t>
            </a:r>
          </a:p>
          <a:p>
            <a:pPr lvl="1" algn="ctr"/>
            <a:endParaRPr lang="sl-SI" dirty="0">
              <a:solidFill>
                <a:schemeClr val="accent1">
                  <a:lumMod val="75000"/>
                </a:schemeClr>
              </a:solidFill>
            </a:endParaRPr>
          </a:p>
          <a:p>
            <a:pPr lvl="1" algn="ctr"/>
            <a:endParaRPr lang="sl-SI" dirty="0">
              <a:solidFill>
                <a:schemeClr val="accent1">
                  <a:lumMod val="75000"/>
                </a:schemeClr>
              </a:solidFill>
            </a:endParaRPr>
          </a:p>
          <a:p>
            <a:pPr marR="238125" algn="just">
              <a:spcAft>
                <a:spcPts val="0"/>
              </a:spcAft>
            </a:pPr>
            <a:endParaRPr lang="sl-SI" sz="1600" dirty="0">
              <a:solidFill>
                <a:srgbClr val="00B050"/>
              </a:solidFill>
              <a:latin typeface="Calibri Light" panose="020F0302020204030204" pitchFamily="34" charset="0"/>
              <a:ea typeface="Times New Roman" panose="02020603050405020304" pitchFamily="18" charset="0"/>
            </a:endParaRPr>
          </a:p>
          <a:p>
            <a:pPr marR="238125" algn="just">
              <a:spcAft>
                <a:spcPts val="0"/>
              </a:spcAft>
            </a:pPr>
            <a:endParaRPr lang="sl-SI" sz="1600" dirty="0">
              <a:solidFill>
                <a:srgbClr val="00B050"/>
              </a:solidFill>
              <a:latin typeface="Calibri Light" panose="020F0302020204030204" pitchFamily="34" charset="0"/>
              <a:ea typeface="Times New Roman" panose="02020603050405020304" pitchFamily="18" charset="0"/>
            </a:endParaRPr>
          </a:p>
          <a:p>
            <a:pPr marL="742950" marR="238125" lvl="1" indent="-285750" algn="just">
              <a:buFont typeface="Arial" panose="020B0604020202020204" pitchFamily="34" charset="0"/>
              <a:buChar char="•"/>
            </a:pPr>
            <a:r>
              <a:rPr lang="sl-SI" dirty="0">
                <a:latin typeface="Calibri Light" panose="020F0302020204030204" pitchFamily="34" charset="0"/>
                <a:ea typeface="Times New Roman" panose="02020603050405020304" pitchFamily="18" charset="0"/>
              </a:rPr>
              <a:t>logotipi partnerjev v projektu: k obvezni označiti sta dovoljena </a:t>
            </a:r>
            <a:r>
              <a:rPr lang="sl-SI" u="sng" dirty="0">
                <a:latin typeface="Calibri Light" panose="020F0302020204030204" pitchFamily="34" charset="0"/>
                <a:ea typeface="Times New Roman" panose="02020603050405020304" pitchFamily="18" charset="0"/>
              </a:rPr>
              <a:t>največ dva dodatna logotipa</a:t>
            </a:r>
            <a:r>
              <a:rPr lang="sl-SI" dirty="0">
                <a:latin typeface="Calibri Light" panose="020F0302020204030204" pitchFamily="34" charset="0"/>
                <a:ea typeface="Times New Roman" panose="02020603050405020304" pitchFamily="18" charset="0"/>
              </a:rPr>
              <a:t>:</a:t>
            </a:r>
          </a:p>
          <a:p>
            <a:pPr marL="742950" marR="238125" lvl="1" indent="-285750" algn="ctr">
              <a:buFont typeface="Wingdings" panose="05000000000000000000" pitchFamily="2" charset="2"/>
              <a:buChar char="à"/>
            </a:pPr>
            <a:r>
              <a:rPr lang="sl-SI" dirty="0">
                <a:latin typeface="Calibri Light" panose="020F0302020204030204" pitchFamily="34" charset="0"/>
                <a:ea typeface="Times New Roman" panose="02020603050405020304" pitchFamily="18" charset="0"/>
                <a:sym typeface="Wingdings" panose="05000000000000000000" pitchFamily="2" charset="2"/>
              </a:rPr>
              <a:t>enake velikosti kot obvezna označitev,</a:t>
            </a:r>
          </a:p>
          <a:p>
            <a:pPr marL="742950" marR="238125" lvl="1" indent="-285750" algn="ctr">
              <a:buFont typeface="Wingdings" panose="05000000000000000000" pitchFamily="2" charset="2"/>
              <a:buChar char="à"/>
            </a:pPr>
            <a:r>
              <a:rPr lang="sl-SI" dirty="0">
                <a:latin typeface="Calibri Light" panose="020F0302020204030204" pitchFamily="34" charset="0"/>
                <a:ea typeface="Times New Roman" panose="02020603050405020304" pitchFamily="18" charset="0"/>
              </a:rPr>
              <a:t>v primeru konzorcija se priporoča objavo logotipa le vodilnega partnerja (ter LAS).</a:t>
            </a:r>
          </a:p>
          <a:p>
            <a:pPr marR="238125" lvl="1" algn="ctr"/>
            <a:endParaRPr lang="sl-SI" dirty="0">
              <a:latin typeface="Calibri Light" panose="020F0302020204030204" pitchFamily="34" charset="0"/>
              <a:ea typeface="Times New Roman" panose="02020603050405020304" pitchFamily="18" charset="0"/>
            </a:endParaRPr>
          </a:p>
          <a:p>
            <a:pPr marR="238125" lvl="1" algn="ctr"/>
            <a:endParaRPr lang="sl-SI" dirty="0">
              <a:latin typeface="Calibri Light" panose="020F0302020204030204" pitchFamily="34" charset="0"/>
              <a:ea typeface="Times New Roman" panose="02020603050405020304" pitchFamily="18" charset="0"/>
            </a:endParaRPr>
          </a:p>
          <a:p>
            <a:pPr marR="238125" lvl="1" algn="ctr"/>
            <a:endParaRPr lang="sl-SI" dirty="0">
              <a:latin typeface="Calibri Light" panose="020F0302020204030204" pitchFamily="34" charset="0"/>
              <a:ea typeface="Times New Roman" panose="02020603050405020304" pitchFamily="18" charset="0"/>
            </a:endParaRPr>
          </a:p>
          <a:p>
            <a:pPr marR="238125" lvl="2" algn="ctr"/>
            <a:endParaRPr lang="sl-SI" sz="1400" dirty="0">
              <a:latin typeface="Times New Roman" panose="02020603050405020304" pitchFamily="18" charset="0"/>
              <a:ea typeface="Times New Roman" panose="02020603050405020304" pitchFamily="18" charset="0"/>
            </a:endParaRPr>
          </a:p>
        </p:txBody>
      </p:sp>
      <p:pic>
        <p:nvPicPr>
          <p:cNvPr id="4" name="Slika 3">
            <a:extLst>
              <a:ext uri="{FF2B5EF4-FFF2-40B4-BE49-F238E27FC236}">
                <a16:creationId xmlns:a16="http://schemas.microsoft.com/office/drawing/2014/main" id="{2E092661-9D07-448C-B9A0-CAEA5A39D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269" y="2748512"/>
            <a:ext cx="3243584" cy="680488"/>
          </a:xfrm>
          <a:prstGeom prst="rect">
            <a:avLst/>
          </a:prstGeom>
        </p:spPr>
      </p:pic>
      <p:pic>
        <p:nvPicPr>
          <p:cNvPr id="5" name="Slika 4">
            <a:extLst>
              <a:ext uri="{FF2B5EF4-FFF2-40B4-BE49-F238E27FC236}">
                <a16:creationId xmlns:a16="http://schemas.microsoft.com/office/drawing/2014/main" id="{D6C73200-A065-48E4-8173-AE98F9CD29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5703" y="2787873"/>
            <a:ext cx="1267847" cy="641127"/>
          </a:xfrm>
          <a:prstGeom prst="rect">
            <a:avLst/>
          </a:prstGeom>
        </p:spPr>
      </p:pic>
    </p:spTree>
    <p:extLst>
      <p:ext uri="{BB962C8B-B14F-4D97-AF65-F5344CB8AC3E}">
        <p14:creationId xmlns:p14="http://schemas.microsoft.com/office/powerpoint/2010/main" val="149010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64585"/>
          </a:xfrm>
        </p:spPr>
        <p:txBody>
          <a:bodyPr>
            <a:normAutofit/>
          </a:bodyPr>
          <a:lstStyle/>
          <a:p>
            <a:r>
              <a:rPr lang="sl-SI" sz="3600" b="1" dirty="0"/>
              <a:t>POMEMBNE DEFINICIJE</a:t>
            </a:r>
            <a:endParaRPr lang="sl-SI" sz="3600" dirty="0"/>
          </a:p>
        </p:txBody>
      </p:sp>
      <p:sp>
        <p:nvSpPr>
          <p:cNvPr id="4" name="Ograda vsebine 2"/>
          <p:cNvSpPr>
            <a:spLocks noGrp="1"/>
          </p:cNvSpPr>
          <p:nvPr>
            <p:ph idx="1"/>
          </p:nvPr>
        </p:nvSpPr>
        <p:spPr>
          <a:xfrm>
            <a:off x="354227" y="1229710"/>
            <a:ext cx="11483546" cy="5033319"/>
          </a:xfrm>
        </p:spPr>
        <p:txBody>
          <a:bodyPr>
            <a:normAutofit/>
          </a:bodyPr>
          <a:lstStyle/>
          <a:p>
            <a:pPr lvl="1" algn="just">
              <a:buNone/>
            </a:pPr>
            <a:r>
              <a:rPr lang="sl-SI" sz="2000" b="1" u="sng" dirty="0">
                <a:solidFill>
                  <a:schemeClr val="accent6">
                    <a:lumMod val="75000"/>
                  </a:schemeClr>
                </a:solidFill>
                <a:latin typeface="+mj-lt"/>
              </a:rPr>
              <a:t>STROŠKI</a:t>
            </a:r>
            <a:r>
              <a:rPr lang="sl-SI" sz="2000" b="1" dirty="0">
                <a:solidFill>
                  <a:schemeClr val="accent6">
                    <a:lumMod val="75000"/>
                  </a:schemeClr>
                </a:solidFill>
                <a:latin typeface="+mj-lt"/>
              </a:rPr>
              <a:t> </a:t>
            </a:r>
            <a:r>
              <a:rPr lang="sl-SI" sz="2000" dirty="0">
                <a:latin typeface="+mj-lt"/>
              </a:rPr>
              <a:t>cenovno izraženi stroški prvin poslovnega procesa. Stroške delimo na stroške materiala, stroške storitev, stroške amortizacije, stroške dela, stroške dajatev, ki so neodvisni od poslovnega izida in niso vezani na posamezne stroške, lahko tudi finančni stroški (v glavnem stroški danih obresti). </a:t>
            </a:r>
            <a:r>
              <a:rPr lang="sl-SI" sz="2000" b="1" dirty="0">
                <a:latin typeface="+mj-lt"/>
              </a:rPr>
              <a:t>Strošek nastane z dnem opravljene storitve ali z dnem dobave blaga.</a:t>
            </a:r>
          </a:p>
          <a:p>
            <a:pPr lvl="1" algn="just">
              <a:buNone/>
            </a:pPr>
            <a:r>
              <a:rPr lang="sl-SI" sz="2000" dirty="0">
                <a:latin typeface="+mj-lt"/>
              </a:rPr>
              <a:t>  </a:t>
            </a:r>
          </a:p>
          <a:p>
            <a:pPr lvl="1" algn="just">
              <a:buNone/>
            </a:pPr>
            <a:r>
              <a:rPr lang="sl-SI" sz="2000" b="1" u="sng" dirty="0">
                <a:solidFill>
                  <a:schemeClr val="accent6">
                    <a:lumMod val="75000"/>
                  </a:schemeClr>
                </a:solidFill>
                <a:latin typeface="+mj-lt"/>
              </a:rPr>
              <a:t>UPRAVIČENI STROŠKI IN IZDATKI</a:t>
            </a:r>
            <a:r>
              <a:rPr lang="sl-SI" sz="2000" b="1" dirty="0">
                <a:solidFill>
                  <a:schemeClr val="accent6">
                    <a:lumMod val="75000"/>
                  </a:schemeClr>
                </a:solidFill>
                <a:latin typeface="+mj-lt"/>
              </a:rPr>
              <a:t> </a:t>
            </a:r>
            <a:r>
              <a:rPr lang="sl-SI" sz="2000" dirty="0">
                <a:latin typeface="+mj-lt"/>
              </a:rPr>
              <a:t>predstavljajo tisti del oziroma vrsto stroškov in izdatkov projekta, ki jih </a:t>
            </a:r>
            <a:r>
              <a:rPr lang="sl-SI" sz="2000" b="1" dirty="0">
                <a:latin typeface="+mj-lt"/>
              </a:rPr>
              <a:t>prijavitelj opredeli v vlogi </a:t>
            </a:r>
            <a:r>
              <a:rPr lang="sl-SI" sz="2000" dirty="0">
                <a:latin typeface="+mj-lt"/>
              </a:rPr>
              <a:t>(Priloga 1: Stroškovnik / finančna konstrukcija) in </a:t>
            </a:r>
            <a:r>
              <a:rPr lang="sl-SI" sz="2000" b="1" dirty="0">
                <a:latin typeface="+mj-lt"/>
              </a:rPr>
              <a:t>ministrstvo potrdi v Pogodbi o sofinanciranju projekta</a:t>
            </a:r>
            <a:r>
              <a:rPr lang="sl-SI" sz="2000" dirty="0">
                <a:latin typeface="+mj-lt"/>
              </a:rPr>
              <a:t>. Stroški in izdatki morajo biti neposredno povezani s cilji projekta.</a:t>
            </a:r>
          </a:p>
          <a:p>
            <a:pPr lvl="1" algn="just">
              <a:buNone/>
            </a:pPr>
            <a:r>
              <a:rPr lang="sl-SI" sz="2000" dirty="0">
                <a:latin typeface="+mj-lt"/>
              </a:rPr>
              <a:t> </a:t>
            </a:r>
          </a:p>
          <a:p>
            <a:pPr lvl="1" algn="just">
              <a:buNone/>
            </a:pPr>
            <a:r>
              <a:rPr lang="sl-SI" sz="2000" b="1" u="sng" dirty="0">
                <a:solidFill>
                  <a:schemeClr val="accent6">
                    <a:lumMod val="75000"/>
                  </a:schemeClr>
                </a:solidFill>
                <a:latin typeface="+mj-lt"/>
              </a:rPr>
              <a:t>ZAKLJUČEK AKTIVNOSTI PROJEKTA</a:t>
            </a:r>
            <a:r>
              <a:rPr lang="sl-SI" sz="2000" b="1" dirty="0">
                <a:solidFill>
                  <a:schemeClr val="accent6">
                    <a:lumMod val="75000"/>
                  </a:schemeClr>
                </a:solidFill>
                <a:latin typeface="+mj-lt"/>
              </a:rPr>
              <a:t> </a:t>
            </a:r>
            <a:r>
              <a:rPr lang="sl-SI" sz="2000" dirty="0">
                <a:latin typeface="+mj-lt"/>
              </a:rPr>
              <a:t>pomeni, da so na projektu </a:t>
            </a:r>
            <a:r>
              <a:rPr lang="sl-SI" sz="2000" b="1" dirty="0">
                <a:latin typeface="+mj-lt"/>
              </a:rPr>
              <a:t>izvedene vse aktivnosti, pridobljena vsa dovoljenja in plačani vsi računi</a:t>
            </a:r>
            <a:r>
              <a:rPr lang="sl-SI" sz="2000" dirty="0">
                <a:latin typeface="+mj-lt"/>
              </a:rPr>
              <a:t> – nastali so vsi izdatki.</a:t>
            </a:r>
          </a:p>
          <a:p>
            <a:pPr lvl="1" algn="just">
              <a:buNone/>
            </a:pPr>
            <a:r>
              <a:rPr lang="sl-SI" sz="2000" dirty="0">
                <a:latin typeface="+mj-lt"/>
              </a:rPr>
              <a:t> </a:t>
            </a:r>
          </a:p>
          <a:p>
            <a:pPr lvl="1" algn="just">
              <a:buNone/>
            </a:pPr>
            <a:r>
              <a:rPr lang="sl-SI" sz="2000" b="1" u="sng" dirty="0">
                <a:solidFill>
                  <a:schemeClr val="accent6">
                    <a:lumMod val="75000"/>
                  </a:schemeClr>
                </a:solidFill>
                <a:latin typeface="+mj-lt"/>
              </a:rPr>
              <a:t>ZAKLJUČEK PROJEKTA</a:t>
            </a:r>
            <a:r>
              <a:rPr lang="sl-SI" sz="2000" b="1" dirty="0">
                <a:solidFill>
                  <a:schemeClr val="accent6">
                    <a:lumMod val="75000"/>
                  </a:schemeClr>
                </a:solidFill>
                <a:latin typeface="+mj-lt"/>
              </a:rPr>
              <a:t> </a:t>
            </a:r>
            <a:r>
              <a:rPr lang="sl-SI" sz="2000" dirty="0">
                <a:latin typeface="+mj-lt"/>
              </a:rPr>
              <a:t>pomeni, da so na projektu izvedene </a:t>
            </a:r>
            <a:r>
              <a:rPr lang="sl-SI" sz="2000" b="1" dirty="0">
                <a:latin typeface="+mj-lt"/>
              </a:rPr>
              <a:t>vse aktivnosti, pridobljena vsa dovoljenja in izvedene vse finančne transakcije </a:t>
            </a:r>
            <a:r>
              <a:rPr lang="sl-SI" sz="2000" dirty="0">
                <a:latin typeface="+mj-lt"/>
              </a:rPr>
              <a:t>(tudi s strani ministrstva).</a:t>
            </a:r>
          </a:p>
          <a:p>
            <a:pPr marL="0" indent="0">
              <a:buNone/>
            </a:pPr>
            <a:endParaRPr lang="sl-SI" dirty="0">
              <a:latin typeface="+mj-lt"/>
            </a:endParaRPr>
          </a:p>
        </p:txBody>
      </p:sp>
    </p:spTree>
    <p:extLst>
      <p:ext uri="{BB962C8B-B14F-4D97-AF65-F5344CB8AC3E}">
        <p14:creationId xmlns:p14="http://schemas.microsoft.com/office/powerpoint/2010/main" val="3103752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idx="1"/>
            <p:extLst>
              <p:ext uri="{D42A27DB-BD31-4B8C-83A1-F6EECF244321}">
                <p14:modId xmlns:p14="http://schemas.microsoft.com/office/powerpoint/2010/main" val="2490288429"/>
              </p:ext>
            </p:extLst>
          </p:nvPr>
        </p:nvGraphicFramePr>
        <p:xfrm>
          <a:off x="1320011" y="162165"/>
          <a:ext cx="9551977" cy="6533670"/>
        </p:xfrm>
        <a:graphic>
          <a:graphicData uri="http://schemas.openxmlformats.org/drawingml/2006/table">
            <a:tbl>
              <a:tblPr firstRow="1" firstCol="1" bandRow="1">
                <a:tableStyleId>{93296810-A885-4BE3-A3E7-6D5BEEA58F35}</a:tableStyleId>
              </a:tblPr>
              <a:tblGrid>
                <a:gridCol w="4764050">
                  <a:extLst>
                    <a:ext uri="{9D8B030D-6E8A-4147-A177-3AD203B41FA5}">
                      <a16:colId xmlns:a16="http://schemas.microsoft.com/office/drawing/2014/main" val="20000"/>
                    </a:ext>
                  </a:extLst>
                </a:gridCol>
                <a:gridCol w="4787927">
                  <a:extLst>
                    <a:ext uri="{9D8B030D-6E8A-4147-A177-3AD203B41FA5}">
                      <a16:colId xmlns:a16="http://schemas.microsoft.com/office/drawing/2014/main" val="20001"/>
                    </a:ext>
                  </a:extLst>
                </a:gridCol>
              </a:tblGrid>
              <a:tr h="772950">
                <a:tc>
                  <a:txBody>
                    <a:bodyPr/>
                    <a:lstStyle/>
                    <a:p>
                      <a:pPr marL="80645" algn="ctr">
                        <a:spcAft>
                          <a:spcPts val="0"/>
                        </a:spcAft>
                      </a:pPr>
                      <a:r>
                        <a:rPr lang="sl-SI" sz="1600" dirty="0">
                          <a:effectLst/>
                          <a:latin typeface="+mj-lt"/>
                        </a:rPr>
                        <a:t>SOFINANCIRAN PROEJKT</a:t>
                      </a:r>
                      <a:endParaRPr lang="sl-SI" sz="1400" dirty="0">
                        <a:effectLst/>
                        <a:latin typeface="+mj-lt"/>
                      </a:endParaRPr>
                    </a:p>
                  </a:txBody>
                  <a:tcPr marL="68580" marR="68580" marT="0" marB="0" anchor="ctr"/>
                </a:tc>
                <a:tc>
                  <a:txBody>
                    <a:bodyPr/>
                    <a:lstStyle/>
                    <a:p>
                      <a:pPr marL="66675" algn="ctr">
                        <a:spcBef>
                          <a:spcPts val="610"/>
                        </a:spcBef>
                        <a:spcAft>
                          <a:spcPts val="0"/>
                        </a:spcAft>
                      </a:pPr>
                      <a:r>
                        <a:rPr lang="sl-SI" sz="1600" dirty="0">
                          <a:effectLst/>
                          <a:latin typeface="+mj-lt"/>
                        </a:rPr>
                        <a:t>NAČIN OZNAČEVANJA</a:t>
                      </a:r>
                      <a:endParaRPr lang="sl-SI" sz="1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921810">
                <a:tc>
                  <a:txBody>
                    <a:bodyPr/>
                    <a:lstStyle/>
                    <a:p>
                      <a:pPr marL="80645">
                        <a:spcBef>
                          <a:spcPts val="5"/>
                        </a:spcBef>
                        <a:spcAft>
                          <a:spcPts val="0"/>
                        </a:spcAft>
                      </a:pPr>
                      <a:endParaRPr lang="sl-SI" sz="1600" dirty="0">
                        <a:effectLst/>
                        <a:latin typeface="+mj-lt"/>
                      </a:endParaRPr>
                    </a:p>
                    <a:p>
                      <a:pPr marL="80645">
                        <a:spcBef>
                          <a:spcPts val="5"/>
                        </a:spcBef>
                        <a:spcAft>
                          <a:spcPts val="0"/>
                        </a:spcAft>
                      </a:pPr>
                      <a:endParaRPr lang="sl-SI" sz="1600" dirty="0">
                        <a:effectLst/>
                        <a:latin typeface="+mj-lt"/>
                      </a:endParaRPr>
                    </a:p>
                    <a:p>
                      <a:pPr marL="80645">
                        <a:spcBef>
                          <a:spcPts val="5"/>
                        </a:spcBef>
                        <a:spcAft>
                          <a:spcPts val="0"/>
                        </a:spcAft>
                      </a:pPr>
                      <a:endParaRPr lang="sl-SI" sz="1600" dirty="0">
                        <a:effectLst/>
                        <a:latin typeface="+mj-lt"/>
                      </a:endParaRPr>
                    </a:p>
                    <a:p>
                      <a:pPr marL="80645">
                        <a:spcBef>
                          <a:spcPts val="5"/>
                        </a:spcBef>
                        <a:spcAft>
                          <a:spcPts val="0"/>
                        </a:spcAft>
                      </a:pPr>
                      <a:r>
                        <a:rPr lang="sl-SI" sz="1600" dirty="0">
                          <a:effectLst/>
                          <a:latin typeface="+mj-lt"/>
                        </a:rPr>
                        <a:t>Projekt, ki je sofinanciran iz evropskih skladov (ESRR) </a:t>
                      </a:r>
                      <a:r>
                        <a:rPr lang="sl-SI" sz="1600" b="0" kern="1200" dirty="0">
                          <a:solidFill>
                            <a:schemeClr val="lt1"/>
                          </a:solidFill>
                          <a:effectLst/>
                          <a:latin typeface="+mn-lt"/>
                          <a:ea typeface="+mn-ea"/>
                          <a:cs typeface="+mn-cs"/>
                        </a:rPr>
                        <a:t>in katerega skupni stroški ne presegajo 500.000,00 €</a:t>
                      </a:r>
                      <a:endParaRPr lang="sl-SI" sz="1600" b="0" dirty="0">
                        <a:effectLst/>
                        <a:latin typeface="+mj-lt"/>
                      </a:endParaRPr>
                    </a:p>
                  </a:txBody>
                  <a:tcPr marL="68580" marR="68580" marT="0" marB="0"/>
                </a:tc>
                <a:tc>
                  <a:txBody>
                    <a:bodyPr/>
                    <a:lstStyle/>
                    <a:p>
                      <a:pPr marL="124460" marR="306070" indent="0">
                        <a:spcBef>
                          <a:spcPts val="5"/>
                        </a:spcBef>
                        <a:spcAft>
                          <a:spcPts val="0"/>
                        </a:spcAft>
                        <a:buFontTx/>
                        <a:buNone/>
                        <a:tabLst>
                          <a:tab pos="353060" algn="l"/>
                        </a:tabLst>
                      </a:pPr>
                      <a:endParaRPr lang="sl-SI" sz="1400" dirty="0">
                        <a:effectLst/>
                        <a:latin typeface="+mj-lt"/>
                      </a:endParaRPr>
                    </a:p>
                    <a:p>
                      <a:pPr marL="353060" marR="306070" indent="-228600">
                        <a:spcBef>
                          <a:spcPts val="5"/>
                        </a:spcBef>
                        <a:spcAft>
                          <a:spcPts val="0"/>
                        </a:spcAft>
                        <a:buFontTx/>
                        <a:buChar char="-"/>
                        <a:tabLst>
                          <a:tab pos="353060" algn="l"/>
                        </a:tabLst>
                      </a:pPr>
                      <a:r>
                        <a:rPr lang="sl-SI" sz="1400" b="1" dirty="0">
                          <a:effectLst/>
                          <a:latin typeface="+mj-lt"/>
                        </a:rPr>
                        <a:t>objava na poslovni spletni strani upravičenca, če obstaja,</a:t>
                      </a:r>
                    </a:p>
                    <a:p>
                      <a:pPr marL="353060" marR="306070" indent="-228600">
                        <a:spcBef>
                          <a:spcPts val="5"/>
                        </a:spcBef>
                        <a:spcAft>
                          <a:spcPts val="0"/>
                        </a:spcAft>
                        <a:buFontTx/>
                        <a:buChar char="-"/>
                        <a:tabLst>
                          <a:tab pos="353060" algn="l"/>
                        </a:tabLst>
                      </a:pPr>
                      <a:r>
                        <a:rPr lang="sl-SI" sz="1400" b="1" dirty="0">
                          <a:effectLst/>
                          <a:latin typeface="+mj-lt"/>
                          <a:ea typeface="Times New Roman" panose="02020603050405020304" pitchFamily="18" charset="0"/>
                          <a:cs typeface="Times New Roman" panose="02020603050405020304" pitchFamily="18" charset="0"/>
                        </a:rPr>
                        <a:t>objava na njegovih družbenih omrežjih,</a:t>
                      </a:r>
                    </a:p>
                    <a:p>
                      <a:pPr marL="353060" marR="306070" indent="-228600">
                        <a:spcBef>
                          <a:spcPts val="5"/>
                        </a:spcBef>
                        <a:spcAft>
                          <a:spcPts val="0"/>
                        </a:spcAft>
                        <a:buFontTx/>
                        <a:buChar char="-"/>
                        <a:tabLst>
                          <a:tab pos="353060" algn="l"/>
                        </a:tabLst>
                      </a:pPr>
                      <a:r>
                        <a:rPr lang="sl-SI" sz="1400" b="1" dirty="0">
                          <a:effectLst/>
                          <a:latin typeface="+mj-lt"/>
                          <a:ea typeface="Times New Roman" panose="02020603050405020304" pitchFamily="18" charset="0"/>
                          <a:cs typeface="Times New Roman" panose="02020603050405020304" pitchFamily="18" charset="0"/>
                        </a:rPr>
                        <a:t>označitev dokumentov in komunikacijskih gradiv in </a:t>
                      </a:r>
                    </a:p>
                    <a:p>
                      <a:pPr marL="353060" marR="306070" indent="-228600">
                        <a:spcBef>
                          <a:spcPts val="5"/>
                        </a:spcBef>
                        <a:spcAft>
                          <a:spcPts val="0"/>
                        </a:spcAft>
                        <a:buFontTx/>
                        <a:buChar char="-"/>
                        <a:tabLst>
                          <a:tab pos="353060" algn="l"/>
                        </a:tabLst>
                      </a:pPr>
                      <a:r>
                        <a:rPr lang="sl-SI" sz="1400" b="1" dirty="0">
                          <a:effectLst/>
                          <a:latin typeface="+mj-lt"/>
                          <a:ea typeface="Times New Roman" panose="02020603050405020304" pitchFamily="18" charset="0"/>
                          <a:cs typeface="Times New Roman" panose="02020603050405020304" pitchFamily="18" charset="0"/>
                        </a:rPr>
                        <a:t>plakat v velikosti najmanj A3 ali enakovreden elektronski prikazovalnik z informacijami o projektu, postavljen na dobro vidnem javnem mestu.</a:t>
                      </a:r>
                    </a:p>
                    <a:p>
                      <a:pPr marL="124460" marR="306070" indent="0">
                        <a:spcBef>
                          <a:spcPts val="5"/>
                        </a:spcBef>
                        <a:spcAft>
                          <a:spcPts val="0"/>
                        </a:spcAft>
                        <a:buFontTx/>
                        <a:buNone/>
                        <a:tabLst>
                          <a:tab pos="353060" algn="l"/>
                        </a:tabLst>
                      </a:pPr>
                      <a:r>
                        <a:rPr lang="sl-SI" sz="1400" b="1" dirty="0">
                          <a:solidFill>
                            <a:schemeClr val="accent2"/>
                          </a:solidFill>
                          <a:effectLst/>
                          <a:latin typeface="+mj-lt"/>
                          <a:ea typeface="Times New Roman" panose="02020603050405020304" pitchFamily="18" charset="0"/>
                          <a:cs typeface="Times New Roman" panose="02020603050405020304" pitchFamily="18" charset="0"/>
                        </a:rPr>
                        <a:t>DODATNO:</a:t>
                      </a:r>
                    </a:p>
                    <a:p>
                      <a:pPr marL="124460" marR="306070" indent="0">
                        <a:spcBef>
                          <a:spcPts val="5"/>
                        </a:spcBef>
                        <a:spcAft>
                          <a:spcPts val="0"/>
                        </a:spcAft>
                        <a:buFontTx/>
                        <a:buNone/>
                        <a:tabLst>
                          <a:tab pos="353060" algn="l"/>
                        </a:tabLst>
                      </a:pPr>
                      <a:r>
                        <a:rPr lang="sl-SI" sz="1400" b="1" dirty="0">
                          <a:solidFill>
                            <a:schemeClr val="accent2"/>
                          </a:solidFill>
                          <a:effectLst/>
                          <a:latin typeface="+mj-lt"/>
                          <a:ea typeface="Times New Roman" panose="02020603050405020304" pitchFamily="18" charset="0"/>
                          <a:cs typeface="Times New Roman" panose="02020603050405020304" pitchFamily="18" charset="0"/>
                        </a:rPr>
                        <a:t>- v primeru nakupa opreme, se to označi z obveznimi logotipi s tiskom ali nalepko.</a:t>
                      </a:r>
                    </a:p>
                    <a:p>
                      <a:pPr marL="124460" marR="306070" indent="0">
                        <a:spcBef>
                          <a:spcPts val="5"/>
                        </a:spcBef>
                        <a:spcAft>
                          <a:spcPts val="0"/>
                        </a:spcAft>
                        <a:buFontTx/>
                        <a:buNone/>
                        <a:tabLst>
                          <a:tab pos="353060" algn="l"/>
                        </a:tabLst>
                      </a:pPr>
                      <a:endParaRPr lang="sl-SI" sz="1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644215">
                <a:tc>
                  <a:txBody>
                    <a:bodyPr/>
                    <a:lstStyle/>
                    <a:p>
                      <a:pPr marL="80645" marR="60325">
                        <a:spcAft>
                          <a:spcPts val="0"/>
                        </a:spcAft>
                        <a:tabLst>
                          <a:tab pos="895350" algn="l"/>
                          <a:tab pos="1493520" algn="l"/>
                        </a:tabLst>
                      </a:pPr>
                      <a:endParaRPr lang="sl-SI" sz="1600" b="0" dirty="0">
                        <a:effectLst/>
                        <a:latin typeface="+mj-lt"/>
                      </a:endParaRPr>
                    </a:p>
                    <a:p>
                      <a:pPr marL="80645" marR="60325">
                        <a:spcAft>
                          <a:spcPts val="0"/>
                        </a:spcAft>
                        <a:tabLst>
                          <a:tab pos="895350" algn="l"/>
                          <a:tab pos="1493520" algn="l"/>
                        </a:tabLst>
                      </a:pPr>
                      <a:r>
                        <a:rPr lang="sl-SI" sz="1600" b="0" dirty="0">
                          <a:effectLst/>
                          <a:latin typeface="+mj-lt"/>
                        </a:rPr>
                        <a:t>Projekt, sofinanciran iz ESRR </a:t>
                      </a:r>
                      <a:r>
                        <a:rPr lang="sl-SI" sz="1600" b="0" kern="1200" dirty="0">
                          <a:solidFill>
                            <a:schemeClr val="lt1"/>
                          </a:solidFill>
                          <a:effectLst/>
                          <a:latin typeface="+mn-lt"/>
                          <a:ea typeface="+mn-ea"/>
                          <a:cs typeface="+mn-cs"/>
                        </a:rPr>
                        <a:t>in katerega skupni stroški presegajo 500.000,00 € ali </a:t>
                      </a:r>
                      <a:r>
                        <a:rPr lang="sl-SI" sz="1600" b="0" kern="1200" dirty="0">
                          <a:solidFill>
                            <a:schemeClr val="accent2"/>
                          </a:solidFill>
                          <a:effectLst/>
                          <a:latin typeface="+mn-lt"/>
                          <a:ea typeface="+mn-ea"/>
                          <a:cs typeface="+mn-cs"/>
                        </a:rPr>
                        <a:t>projekt, ki vključuje fizično naložbo (DODATNO)</a:t>
                      </a:r>
                      <a:endParaRPr lang="sl-SI" sz="1600" b="0" baseline="0" dirty="0">
                        <a:solidFill>
                          <a:schemeClr val="accent2"/>
                        </a:solidFill>
                        <a:effectLst/>
                        <a:latin typeface="+mj-lt"/>
                      </a:endParaRPr>
                    </a:p>
                    <a:p>
                      <a:pPr marL="80645" marR="60325">
                        <a:spcAft>
                          <a:spcPts val="0"/>
                        </a:spcAft>
                        <a:tabLst>
                          <a:tab pos="895350" algn="l"/>
                          <a:tab pos="1493520" algn="l"/>
                        </a:tabLst>
                      </a:pPr>
                      <a:endParaRPr lang="sl-SI"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306070" lvl="0" indent="0">
                        <a:spcAft>
                          <a:spcPts val="0"/>
                        </a:spcAft>
                        <a:buSzPts val="1100"/>
                        <a:buFont typeface="Arial" panose="020B0604020202020204" pitchFamily="34" charset="0"/>
                        <a:buNone/>
                        <a:tabLst>
                          <a:tab pos="353060" algn="l"/>
                          <a:tab pos="353695" algn="l"/>
                        </a:tabLst>
                      </a:pPr>
                      <a:endParaRPr lang="sl-SI" sz="1400" b="0" dirty="0">
                        <a:effectLst/>
                        <a:latin typeface="+mj-lt"/>
                      </a:endParaRPr>
                    </a:p>
                    <a:p>
                      <a:pPr marL="353060" marR="306070" indent="-228600">
                        <a:spcBef>
                          <a:spcPts val="5"/>
                        </a:spcBef>
                        <a:spcAft>
                          <a:spcPts val="0"/>
                        </a:spcAft>
                        <a:buFontTx/>
                        <a:buChar char="-"/>
                        <a:tabLst>
                          <a:tab pos="353060" algn="l"/>
                        </a:tabLst>
                      </a:pPr>
                      <a:r>
                        <a:rPr lang="sl-SI" sz="1400" b="0" kern="1200" dirty="0">
                          <a:solidFill>
                            <a:schemeClr val="dk1"/>
                          </a:solidFill>
                          <a:effectLst/>
                          <a:latin typeface="+mj-lt"/>
                          <a:ea typeface="+mn-ea"/>
                          <a:cs typeface="+mn-cs"/>
                        </a:rPr>
                        <a:t>objava na poslovni spletni strani upravičenca, če obstaja,</a:t>
                      </a:r>
                    </a:p>
                    <a:p>
                      <a:pPr marL="353060" marR="306070" indent="-228600">
                        <a:spcBef>
                          <a:spcPts val="5"/>
                        </a:spcBef>
                        <a:spcAft>
                          <a:spcPts val="0"/>
                        </a:spcAft>
                        <a:buFontTx/>
                        <a:buChar char="-"/>
                        <a:tabLst>
                          <a:tab pos="353060" algn="l"/>
                        </a:tabLst>
                      </a:pPr>
                      <a:r>
                        <a:rPr lang="sl-SI" sz="1400" b="0" kern="1200" dirty="0">
                          <a:solidFill>
                            <a:schemeClr val="dk1"/>
                          </a:solidFill>
                          <a:effectLst/>
                          <a:latin typeface="+mj-lt"/>
                          <a:ea typeface="Times New Roman" panose="02020603050405020304" pitchFamily="18" charset="0"/>
                          <a:cs typeface="Times New Roman" panose="02020603050405020304" pitchFamily="18" charset="0"/>
                        </a:rPr>
                        <a:t>objava na njegovih družbenih omrežjih,</a:t>
                      </a:r>
                    </a:p>
                    <a:p>
                      <a:pPr marL="353060" marR="306070" indent="-228600">
                        <a:spcBef>
                          <a:spcPts val="5"/>
                        </a:spcBef>
                        <a:spcAft>
                          <a:spcPts val="0"/>
                        </a:spcAft>
                        <a:buFontTx/>
                        <a:buChar char="-"/>
                        <a:tabLst>
                          <a:tab pos="353060" algn="l"/>
                        </a:tabLst>
                      </a:pPr>
                      <a:r>
                        <a:rPr lang="sl-SI" sz="1400" b="0" kern="1200" dirty="0">
                          <a:solidFill>
                            <a:schemeClr val="dk1"/>
                          </a:solidFill>
                          <a:effectLst/>
                          <a:latin typeface="+mj-lt"/>
                          <a:ea typeface="Times New Roman" panose="02020603050405020304" pitchFamily="18" charset="0"/>
                          <a:cs typeface="Times New Roman" panose="02020603050405020304" pitchFamily="18" charset="0"/>
                        </a:rPr>
                        <a:t>označitev dokumentov in komunikacijskih gradiv in </a:t>
                      </a:r>
                    </a:p>
                    <a:p>
                      <a:pPr marL="353060" marR="306070" indent="-228600">
                        <a:spcBef>
                          <a:spcPts val="5"/>
                        </a:spcBef>
                        <a:spcAft>
                          <a:spcPts val="0"/>
                        </a:spcAft>
                        <a:buFontTx/>
                        <a:buChar char="-"/>
                        <a:tabLst>
                          <a:tab pos="353060" algn="l"/>
                        </a:tabLst>
                      </a:pPr>
                      <a:r>
                        <a:rPr lang="sl-SI" sz="1400" b="0" kern="1200" dirty="0">
                          <a:solidFill>
                            <a:schemeClr val="dk1"/>
                          </a:solidFill>
                          <a:effectLst/>
                          <a:latin typeface="+mj-lt"/>
                          <a:ea typeface="Times New Roman" panose="02020603050405020304" pitchFamily="18" charset="0"/>
                          <a:cs typeface="Times New Roman" panose="02020603050405020304" pitchFamily="18" charset="0"/>
                        </a:rPr>
                        <a:t>stalna tabla ali pano, ki je jasno viden javnosti (v primeru konzorcija, velja obveznost postavitve table za vodilnega partnerja). </a:t>
                      </a:r>
                      <a:r>
                        <a:rPr lang="sl-SI" sz="1400" b="0" kern="1200" dirty="0">
                          <a:solidFill>
                            <a:schemeClr val="accent2"/>
                          </a:solidFill>
                          <a:effectLst/>
                          <a:latin typeface="+mj-lt"/>
                          <a:ea typeface="Times New Roman" panose="02020603050405020304" pitchFamily="18" charset="0"/>
                          <a:cs typeface="Times New Roman" panose="02020603050405020304" pitchFamily="18" charset="0"/>
                        </a:rPr>
                        <a:t>Postavi se jo takoj, ko se začne projekt izvajati oziroma, ko se namesti kupljena oprema (DODATNO). </a:t>
                      </a:r>
                    </a:p>
                    <a:p>
                      <a:pPr marL="124460" marR="306070" indent="0">
                        <a:spcBef>
                          <a:spcPts val="5"/>
                        </a:spcBef>
                        <a:spcAft>
                          <a:spcPts val="0"/>
                        </a:spcAft>
                        <a:buFontTx/>
                        <a:buNone/>
                        <a:tabLst>
                          <a:tab pos="353060" algn="l"/>
                        </a:tabLst>
                      </a:pPr>
                      <a:r>
                        <a:rPr lang="sl-SI" sz="1400" b="0" kern="1200" dirty="0">
                          <a:solidFill>
                            <a:schemeClr val="dk1"/>
                          </a:solidFill>
                          <a:effectLst/>
                          <a:latin typeface="+mj-lt"/>
                          <a:ea typeface="Times New Roman" panose="02020603050405020304" pitchFamily="18" charset="0"/>
                          <a:cs typeface="Times New Roman" panose="02020603050405020304" pitchFamily="18" charset="0"/>
                        </a:rPr>
                        <a:t> </a:t>
                      </a:r>
                      <a:endParaRPr lang="sl-SI" sz="1400" b="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60905">
                <a:tc>
                  <a:txBody>
                    <a:bodyPr/>
                    <a:lstStyle/>
                    <a:p>
                      <a:pPr marL="80645" marR="63500">
                        <a:spcAft>
                          <a:spcPts val="0"/>
                        </a:spcAft>
                        <a:tabLst>
                          <a:tab pos="1833245" algn="l"/>
                        </a:tabLst>
                      </a:pPr>
                      <a:endParaRPr lang="sl-SI" sz="1600" dirty="0">
                        <a:effectLst/>
                        <a:latin typeface="+mj-lt"/>
                      </a:endParaRPr>
                    </a:p>
                    <a:p>
                      <a:pPr marL="80645" marR="63500">
                        <a:spcAft>
                          <a:spcPts val="0"/>
                        </a:spcAft>
                        <a:tabLst>
                          <a:tab pos="1833245" algn="l"/>
                        </a:tabLst>
                      </a:pPr>
                      <a:r>
                        <a:rPr lang="sl-SI" sz="1600" dirty="0">
                          <a:effectLst/>
                          <a:latin typeface="+mj-lt"/>
                        </a:rPr>
                        <a:t>Dokumenti</a:t>
                      </a:r>
                      <a:r>
                        <a:rPr lang="sl-SI" sz="1600" baseline="0" dirty="0">
                          <a:effectLst/>
                          <a:latin typeface="+mj-lt"/>
                        </a:rPr>
                        <a:t> </a:t>
                      </a:r>
                      <a:r>
                        <a:rPr lang="sl-SI" sz="1600" dirty="0">
                          <a:effectLst/>
                          <a:latin typeface="+mj-lt"/>
                        </a:rPr>
                        <a:t>in komunikacijska</a:t>
                      </a:r>
                      <a:r>
                        <a:rPr lang="sl-SI" sz="1600" spc="-25" dirty="0">
                          <a:effectLst/>
                          <a:latin typeface="+mj-lt"/>
                        </a:rPr>
                        <a:t> </a:t>
                      </a:r>
                      <a:r>
                        <a:rPr lang="sl-SI" sz="1600" dirty="0">
                          <a:effectLst/>
                          <a:latin typeface="+mj-lt"/>
                        </a:rPr>
                        <a:t>gradiva</a:t>
                      </a:r>
                      <a:endParaRPr lang="sl-SI" sz="14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340995" marR="536575" indent="-228600">
                        <a:spcAft>
                          <a:spcPts val="0"/>
                        </a:spcAft>
                        <a:tabLst>
                          <a:tab pos="340995" algn="l"/>
                        </a:tabLst>
                      </a:pPr>
                      <a:endParaRPr lang="sl-SI" sz="1400" dirty="0">
                        <a:effectLst/>
                        <a:latin typeface="+mj-lt"/>
                      </a:endParaRPr>
                    </a:p>
                    <a:p>
                      <a:pPr marL="340995" marR="536575" indent="-228600">
                        <a:spcAft>
                          <a:spcPts val="0"/>
                        </a:spcAft>
                        <a:buFontTx/>
                        <a:buChar char="-"/>
                        <a:tabLst>
                          <a:tab pos="340995" algn="l"/>
                        </a:tabLst>
                      </a:pPr>
                      <a:r>
                        <a:rPr lang="sl-SI" sz="1400" b="1" dirty="0">
                          <a:effectLst/>
                          <a:latin typeface="+mj-lt"/>
                        </a:rPr>
                        <a:t>označitev dokumentov in komunikacijskih gradiv in aktivnosti, ki so namenjene javnosti in/ali</a:t>
                      </a:r>
                      <a:r>
                        <a:rPr lang="sl-SI" sz="1400" b="1" baseline="0" dirty="0">
                          <a:effectLst/>
                          <a:latin typeface="+mj-lt"/>
                        </a:rPr>
                        <a:t> udeležencem.</a:t>
                      </a:r>
                    </a:p>
                    <a:p>
                      <a:pPr marL="112395" marR="536575" indent="0">
                        <a:spcAft>
                          <a:spcPts val="0"/>
                        </a:spcAft>
                        <a:buFontTx/>
                        <a:buNone/>
                        <a:tabLst>
                          <a:tab pos="340995" algn="l"/>
                        </a:tabLst>
                      </a:pPr>
                      <a:endParaRPr lang="sl-SI" sz="1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1828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7605" y="182316"/>
            <a:ext cx="10515600" cy="1109448"/>
          </a:xfrm>
        </p:spPr>
        <p:txBody>
          <a:bodyPr>
            <a:normAutofit fontScale="90000"/>
          </a:bodyPr>
          <a:lstStyle/>
          <a:p>
            <a:r>
              <a:rPr lang="sl-SI" b="1" dirty="0"/>
              <a:t>POUDARKI OZNAČEVANJA glede na vrsto prikaza: </a:t>
            </a:r>
            <a:br>
              <a:rPr lang="sl-SI" b="1" dirty="0"/>
            </a:br>
            <a:r>
              <a:rPr lang="sl-SI" sz="3100" b="1" dirty="0"/>
              <a:t>POSLOVNA SPLETNA STRAN </a:t>
            </a:r>
            <a:endParaRPr lang="sl-SI" b="1" dirty="0"/>
          </a:p>
        </p:txBody>
      </p:sp>
      <p:sp>
        <p:nvSpPr>
          <p:cNvPr id="3" name="Označba mesta vsebine 2"/>
          <p:cNvSpPr>
            <a:spLocks noGrp="1"/>
          </p:cNvSpPr>
          <p:nvPr>
            <p:ph idx="1"/>
          </p:nvPr>
        </p:nvSpPr>
        <p:spPr>
          <a:xfrm>
            <a:off x="181231" y="1084521"/>
            <a:ext cx="11886721" cy="5507665"/>
          </a:xfrm>
        </p:spPr>
        <p:txBody>
          <a:bodyPr>
            <a:normAutofit fontScale="62500" lnSpcReduction="20000"/>
          </a:bodyPr>
          <a:lstStyle/>
          <a:p>
            <a:pPr marL="0" indent="0" algn="ctr">
              <a:buNone/>
            </a:pPr>
            <a:endParaRPr lang="sl-SI" b="1" dirty="0">
              <a:solidFill>
                <a:schemeClr val="accent6">
                  <a:lumMod val="75000"/>
                </a:schemeClr>
              </a:solidFill>
              <a:latin typeface="+mj-lt"/>
            </a:endParaRPr>
          </a:p>
          <a:p>
            <a:pPr marL="0" indent="0">
              <a:buNone/>
            </a:pPr>
            <a:r>
              <a:rPr lang="sl-SI" b="1" dirty="0">
                <a:solidFill>
                  <a:schemeClr val="accent6">
                    <a:lumMod val="75000"/>
                  </a:schemeClr>
                </a:solidFill>
                <a:latin typeface="+mj-lt"/>
              </a:rPr>
              <a:t>Poslovna spletna stran upravičenca mora vsebovati naslednje elemente: </a:t>
            </a:r>
          </a:p>
          <a:p>
            <a:pPr lvl="1"/>
            <a:r>
              <a:rPr lang="sl-SI" sz="2800" b="1" dirty="0">
                <a:latin typeface="+mj-lt"/>
              </a:rPr>
              <a:t>Kratek opis projekta</a:t>
            </a:r>
            <a:r>
              <a:rPr lang="sl-SI" sz="2800" dirty="0">
                <a:latin typeface="+mj-lt"/>
              </a:rPr>
              <a:t>, </a:t>
            </a:r>
            <a:r>
              <a:rPr lang="sl-SI" sz="2600" dirty="0">
                <a:latin typeface="+mj-lt"/>
              </a:rPr>
              <a:t>iz katerega je razviden </a:t>
            </a:r>
            <a:r>
              <a:rPr lang="sl-SI" sz="2900" b="1" dirty="0">
                <a:latin typeface="+mj-lt"/>
              </a:rPr>
              <a:t>namen projekta </a:t>
            </a:r>
            <a:r>
              <a:rPr lang="sl-SI" sz="2900" dirty="0">
                <a:latin typeface="+mj-lt"/>
              </a:rPr>
              <a:t>in </a:t>
            </a:r>
            <a:r>
              <a:rPr lang="sl-SI" sz="2900" b="1" dirty="0">
                <a:latin typeface="+mj-lt"/>
              </a:rPr>
              <a:t>finančna podpora</a:t>
            </a:r>
            <a:r>
              <a:rPr lang="sl-SI" sz="2600" dirty="0">
                <a:latin typeface="+mj-lt"/>
              </a:rPr>
              <a:t>, vključno z njenimi </a:t>
            </a:r>
            <a:r>
              <a:rPr lang="sl-SI" sz="2600" b="1" dirty="0">
                <a:latin typeface="+mj-lt"/>
              </a:rPr>
              <a:t>cilji in rezultati;</a:t>
            </a:r>
          </a:p>
          <a:p>
            <a:pPr lvl="1"/>
            <a:r>
              <a:rPr lang="sl-SI" sz="2800" b="1" dirty="0">
                <a:latin typeface="+mj-lt"/>
              </a:rPr>
              <a:t>Logotipa EKP 2021-2027 </a:t>
            </a:r>
            <a:r>
              <a:rPr lang="sl-SI" sz="2600" b="1" dirty="0">
                <a:latin typeface="+mj-lt"/>
              </a:rPr>
              <a:t>in drugi ustrezni logotipi (LAS ter logotip vodilnega partnerja):</a:t>
            </a:r>
          </a:p>
          <a:p>
            <a:pPr marL="0" indent="0">
              <a:buNone/>
            </a:pPr>
            <a:endParaRPr lang="sl-SI" sz="3000" b="1" i="1" dirty="0">
              <a:solidFill>
                <a:schemeClr val="accent6">
                  <a:lumMod val="75000"/>
                </a:schemeClr>
              </a:solidFill>
              <a:latin typeface="+mj-lt"/>
            </a:endParaRPr>
          </a:p>
          <a:p>
            <a:pPr marL="0" indent="0">
              <a:buNone/>
            </a:pPr>
            <a:endParaRPr lang="sl-SI" sz="3000" b="1" i="1" dirty="0">
              <a:solidFill>
                <a:schemeClr val="accent6">
                  <a:lumMod val="75000"/>
                </a:schemeClr>
              </a:solidFill>
              <a:latin typeface="+mj-lt"/>
            </a:endParaRPr>
          </a:p>
          <a:p>
            <a:pPr marL="0" indent="0">
              <a:buNone/>
            </a:pPr>
            <a:endParaRPr lang="sl-SI" sz="3000" b="1" i="1" dirty="0">
              <a:solidFill>
                <a:schemeClr val="accent6">
                  <a:lumMod val="75000"/>
                </a:schemeClr>
              </a:solidFill>
              <a:latin typeface="+mj-lt"/>
            </a:endParaRPr>
          </a:p>
          <a:p>
            <a:pPr marL="0" indent="0">
              <a:buNone/>
            </a:pPr>
            <a:endParaRPr lang="sl-SI" sz="3000" b="1" i="1" dirty="0">
              <a:solidFill>
                <a:schemeClr val="accent6">
                  <a:lumMod val="75000"/>
                </a:schemeClr>
              </a:solidFill>
              <a:latin typeface="+mj-lt"/>
            </a:endParaRPr>
          </a:p>
          <a:p>
            <a:pPr lvl="1"/>
            <a:r>
              <a:rPr lang="sl-SI" sz="2800" b="1" dirty="0">
                <a:latin typeface="+mj-lt"/>
              </a:rPr>
              <a:t>Aktivna povezava</a:t>
            </a:r>
            <a:r>
              <a:rPr lang="sl-SI" sz="2800" dirty="0">
                <a:latin typeface="+mj-lt"/>
              </a:rPr>
              <a:t> </a:t>
            </a:r>
            <a:r>
              <a:rPr lang="sl-SI" sz="2600" dirty="0">
                <a:latin typeface="+mj-lt"/>
              </a:rPr>
              <a:t>na spletni portal Evropska sredstva: </a:t>
            </a:r>
            <a:r>
              <a:rPr lang="sl-SI" sz="2600" dirty="0">
                <a:latin typeface="+mj-lt"/>
                <a:hlinkClick r:id="rId3"/>
              </a:rPr>
              <a:t>www.evropskasredstva.si </a:t>
            </a:r>
            <a:r>
              <a:rPr lang="sl-SI" sz="2600" dirty="0">
                <a:latin typeface="+mj-lt"/>
              </a:rPr>
              <a:t>in LAS </a:t>
            </a:r>
            <a:r>
              <a:rPr lang="sl-SI" sz="2600" dirty="0" err="1">
                <a:latin typeface="+mj-lt"/>
              </a:rPr>
              <a:t>OiK</a:t>
            </a:r>
            <a:r>
              <a:rPr lang="sl-SI" sz="2600" dirty="0">
                <a:latin typeface="+mj-lt"/>
              </a:rPr>
              <a:t>: </a:t>
            </a:r>
            <a:r>
              <a:rPr lang="sl-SI" sz="2600" dirty="0">
                <a:latin typeface="+mj-lt"/>
                <a:hlinkClick r:id="rId4"/>
              </a:rPr>
              <a:t>www.las-ok.si</a:t>
            </a:r>
            <a:r>
              <a:rPr lang="sl-SI" sz="2600" dirty="0">
                <a:latin typeface="+mj-lt"/>
              </a:rPr>
              <a:t>;</a:t>
            </a:r>
          </a:p>
          <a:p>
            <a:pPr marL="0" indent="0">
              <a:buNone/>
            </a:pPr>
            <a:endParaRPr lang="sl-SI" b="1" dirty="0">
              <a:latin typeface="+mj-lt"/>
            </a:endParaRPr>
          </a:p>
          <a:p>
            <a:pPr marL="0" indent="0">
              <a:buNone/>
            </a:pPr>
            <a:r>
              <a:rPr lang="sl-SI" b="1" dirty="0">
                <a:latin typeface="+mj-lt"/>
                <a:sym typeface="Wingdings" panose="05000000000000000000" pitchFamily="2" charset="2"/>
              </a:rPr>
              <a:t></a:t>
            </a:r>
            <a:r>
              <a:rPr lang="sl-SI" b="1" dirty="0">
                <a:latin typeface="+mj-lt"/>
              </a:rPr>
              <a:t> O B V  E Z N A označitev z dnem podpisa Pogodbe o sofinanciranju, zaželeno že z obdobjem upravičenosti.</a:t>
            </a:r>
          </a:p>
          <a:p>
            <a:pPr marL="0" indent="0">
              <a:buNone/>
            </a:pPr>
            <a:r>
              <a:rPr lang="sl-SI" b="1" dirty="0">
                <a:latin typeface="+mj-lt"/>
                <a:sym typeface="Wingdings" panose="05000000000000000000" pitchFamily="2" charset="2"/>
              </a:rPr>
              <a:t> </a:t>
            </a:r>
            <a:r>
              <a:rPr lang="sl-SI" b="1" dirty="0">
                <a:latin typeface="+mj-lt"/>
              </a:rPr>
              <a:t>Vir sofinanciranja je na poslovni spletni strani objavljen toliko časa, dokler je viden učinek sredstev, ki jih je upravičenec prejel oziroma še pet let po izplačilu zahtevka, kot je to v skladu s Pogodbo o sofinanciranju.</a:t>
            </a:r>
            <a:endParaRPr lang="sl-SI" dirty="0">
              <a:latin typeface="+mj-lt"/>
            </a:endParaRPr>
          </a:p>
          <a:p>
            <a:pPr marL="0" indent="0">
              <a:buNone/>
            </a:pPr>
            <a:r>
              <a:rPr lang="sl-SI" sz="2400" dirty="0">
                <a:latin typeface="+mj-lt"/>
              </a:rPr>
              <a:t> </a:t>
            </a:r>
          </a:p>
          <a:p>
            <a:pPr marL="0" indent="0" algn="ctr">
              <a:buNone/>
            </a:pPr>
            <a:r>
              <a:rPr lang="sl-SI" sz="2900" b="1" dirty="0">
                <a:solidFill>
                  <a:schemeClr val="accent6">
                    <a:lumMod val="75000"/>
                  </a:schemeClr>
                </a:solidFill>
                <a:latin typeface="+mj-lt"/>
              </a:rPr>
              <a:t>Označitev je lahko na naslovni spletni strani ali na podstrani spletne strani, v tem primeru mora biti na naslovni spletni strani objavljena jasna povezava (npr. simboli za označevanje vira sofinanciranja – logotip EKP 2021-2027).</a:t>
            </a:r>
            <a:r>
              <a:rPr lang="sl-SI" sz="2900" dirty="0">
                <a:solidFill>
                  <a:schemeClr val="accent6">
                    <a:lumMod val="75000"/>
                  </a:schemeClr>
                </a:solidFill>
                <a:latin typeface="+mj-lt"/>
              </a:rPr>
              <a:t> </a:t>
            </a:r>
          </a:p>
          <a:p>
            <a:pPr marL="0" indent="0" algn="ctr">
              <a:buNone/>
            </a:pPr>
            <a:r>
              <a:rPr lang="sl-SI" sz="2200" dirty="0">
                <a:latin typeface="+mj-lt"/>
              </a:rPr>
              <a:t>Zgolj novica, prispevek ali npr. članek, ki je namenjen promociji dejavnosti upravičenca ne zadostuje za izpolnitev obveznosti označevanja, spletna stran oz. spletna podstran mora vsebovati vse obvezne elemente označevanja, kot so predstavljeni v nadaljevanju.</a:t>
            </a:r>
            <a:endParaRPr lang="sl-SI" sz="1800" dirty="0">
              <a:latin typeface="+mj-lt"/>
            </a:endParaRPr>
          </a:p>
          <a:p>
            <a:pPr marL="0" indent="0">
              <a:buNone/>
            </a:pPr>
            <a:r>
              <a:rPr lang="sl-SI" dirty="0">
                <a:latin typeface="+mj-lt"/>
              </a:rPr>
              <a:t> </a:t>
            </a:r>
            <a:endParaRPr lang="sl-SI" sz="2400" dirty="0">
              <a:latin typeface="+mj-lt"/>
            </a:endParaRPr>
          </a:p>
          <a:p>
            <a:pPr marL="0" indent="0">
              <a:buNone/>
            </a:pPr>
            <a:endParaRPr lang="sl-SI" dirty="0">
              <a:latin typeface="+mj-lt"/>
            </a:endParaRPr>
          </a:p>
        </p:txBody>
      </p:sp>
      <p:pic>
        <p:nvPicPr>
          <p:cNvPr id="5" name="Slika 4">
            <a:extLst>
              <a:ext uri="{FF2B5EF4-FFF2-40B4-BE49-F238E27FC236}">
                <a16:creationId xmlns:a16="http://schemas.microsoft.com/office/drawing/2014/main" id="{F1EC2F4B-92FF-4644-8246-846EDB0415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645" y="2483900"/>
            <a:ext cx="778304" cy="719085"/>
          </a:xfrm>
          <a:prstGeom prst="rect">
            <a:avLst/>
          </a:prstGeom>
        </p:spPr>
      </p:pic>
      <p:pic>
        <p:nvPicPr>
          <p:cNvPr id="6" name="Slika 5">
            <a:extLst>
              <a:ext uri="{FF2B5EF4-FFF2-40B4-BE49-F238E27FC236}">
                <a16:creationId xmlns:a16="http://schemas.microsoft.com/office/drawing/2014/main" id="{EA8BC7FE-F15C-461D-8070-F7D0F5F03B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0919" y="2522497"/>
            <a:ext cx="3243584" cy="680488"/>
          </a:xfrm>
          <a:prstGeom prst="rect">
            <a:avLst/>
          </a:prstGeom>
        </p:spPr>
      </p:pic>
      <p:pic>
        <p:nvPicPr>
          <p:cNvPr id="7" name="Slika 6">
            <a:extLst>
              <a:ext uri="{FF2B5EF4-FFF2-40B4-BE49-F238E27FC236}">
                <a16:creationId xmlns:a16="http://schemas.microsoft.com/office/drawing/2014/main" id="{BA75FADC-8A00-419A-A3B4-A310095E65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2885" y="2561858"/>
            <a:ext cx="1267847" cy="641127"/>
          </a:xfrm>
          <a:prstGeom prst="rect">
            <a:avLst/>
          </a:prstGeom>
        </p:spPr>
      </p:pic>
    </p:spTree>
    <p:extLst>
      <p:ext uri="{BB962C8B-B14F-4D97-AF65-F5344CB8AC3E}">
        <p14:creationId xmlns:p14="http://schemas.microsoft.com/office/powerpoint/2010/main" val="2762891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269322"/>
            <a:ext cx="10515600" cy="889628"/>
          </a:xfrm>
        </p:spPr>
        <p:txBody>
          <a:bodyPr/>
          <a:lstStyle/>
          <a:p>
            <a:r>
              <a:rPr lang="sl-SI" sz="2800" b="1" dirty="0"/>
              <a:t>DRUŽBENI MEDIJI</a:t>
            </a:r>
            <a:endParaRPr lang="sl-SI" b="1" dirty="0"/>
          </a:p>
        </p:txBody>
      </p:sp>
      <p:sp>
        <p:nvSpPr>
          <p:cNvPr id="3" name="Označba mesta vsebine 2"/>
          <p:cNvSpPr>
            <a:spLocks noGrp="1"/>
          </p:cNvSpPr>
          <p:nvPr>
            <p:ph idx="1"/>
          </p:nvPr>
        </p:nvSpPr>
        <p:spPr>
          <a:xfrm>
            <a:off x="117231" y="1158950"/>
            <a:ext cx="11236569" cy="4917385"/>
          </a:xfrm>
        </p:spPr>
        <p:txBody>
          <a:bodyPr>
            <a:normAutofit/>
          </a:bodyPr>
          <a:lstStyle/>
          <a:p>
            <a:pPr>
              <a:buFont typeface="Wingdings" panose="05000000000000000000" pitchFamily="2" charset="2"/>
              <a:buChar char="à"/>
            </a:pPr>
            <a:r>
              <a:rPr lang="sl-SI" sz="2000" dirty="0">
                <a:latin typeface="+mj-lt"/>
                <a:sym typeface="Wingdings" panose="05000000000000000000" pitchFamily="2" charset="2"/>
              </a:rPr>
              <a:t>Facebook, </a:t>
            </a:r>
            <a:r>
              <a:rPr lang="sl-SI" sz="2000" dirty="0" err="1">
                <a:latin typeface="+mj-lt"/>
                <a:sym typeface="Wingdings" panose="05000000000000000000" pitchFamily="2" charset="2"/>
              </a:rPr>
              <a:t>Youtube</a:t>
            </a:r>
            <a:r>
              <a:rPr lang="sl-SI" sz="2000" dirty="0">
                <a:latin typeface="+mj-lt"/>
                <a:sym typeface="Wingdings" panose="05000000000000000000" pitchFamily="2" charset="2"/>
              </a:rPr>
              <a:t>, </a:t>
            </a:r>
            <a:r>
              <a:rPr lang="sl-SI" sz="2000" dirty="0" err="1">
                <a:latin typeface="+mj-lt"/>
                <a:sym typeface="Wingdings" panose="05000000000000000000" pitchFamily="2" charset="2"/>
              </a:rPr>
              <a:t>LinkedIn</a:t>
            </a:r>
            <a:r>
              <a:rPr lang="sl-SI" sz="2000" dirty="0">
                <a:latin typeface="+mj-lt"/>
                <a:sym typeface="Wingdings" panose="05000000000000000000" pitchFamily="2" charset="2"/>
              </a:rPr>
              <a:t>, </a:t>
            </a:r>
            <a:r>
              <a:rPr lang="sl-SI" sz="2000" dirty="0" err="1">
                <a:latin typeface="+mj-lt"/>
                <a:sym typeface="Wingdings" panose="05000000000000000000" pitchFamily="2" charset="2"/>
              </a:rPr>
              <a:t>Twitter</a:t>
            </a:r>
            <a:r>
              <a:rPr lang="sl-SI" sz="2000" dirty="0">
                <a:latin typeface="+mj-lt"/>
                <a:sym typeface="Wingdings" panose="05000000000000000000" pitchFamily="2" charset="2"/>
              </a:rPr>
              <a:t>, </a:t>
            </a:r>
            <a:r>
              <a:rPr lang="sl-SI" sz="2000" dirty="0" err="1">
                <a:latin typeface="+mj-lt"/>
                <a:sym typeface="Wingdings" panose="05000000000000000000" pitchFamily="2" charset="2"/>
              </a:rPr>
              <a:t>Instagram</a:t>
            </a:r>
            <a:r>
              <a:rPr lang="sl-SI" sz="2000" dirty="0">
                <a:latin typeface="+mj-lt"/>
                <a:sym typeface="Wingdings" panose="05000000000000000000" pitchFamily="2" charset="2"/>
              </a:rPr>
              <a:t>, Tik Tok ipd.</a:t>
            </a:r>
          </a:p>
          <a:p>
            <a:pPr marL="0" indent="0">
              <a:buNone/>
            </a:pPr>
            <a:endParaRPr lang="sl-SI" sz="2000" b="1" i="1" dirty="0">
              <a:solidFill>
                <a:schemeClr val="accent6">
                  <a:lumMod val="75000"/>
                </a:schemeClr>
              </a:solidFill>
              <a:latin typeface="+mj-lt"/>
            </a:endParaRPr>
          </a:p>
          <a:p>
            <a:pPr marL="0" indent="0">
              <a:buNone/>
            </a:pPr>
            <a:r>
              <a:rPr lang="sl-SI" sz="1800" dirty="0">
                <a:solidFill>
                  <a:schemeClr val="accent6">
                    <a:lumMod val="75000"/>
                  </a:schemeClr>
                </a:solidFill>
                <a:latin typeface="+mj-lt"/>
              </a:rPr>
              <a:t>V kolikor upravičenci tudi na </a:t>
            </a:r>
            <a:r>
              <a:rPr lang="sl-SI" sz="1800" b="1" dirty="0">
                <a:solidFill>
                  <a:schemeClr val="accent6">
                    <a:lumMod val="75000"/>
                  </a:schemeClr>
                </a:solidFill>
                <a:latin typeface="+mj-lt"/>
              </a:rPr>
              <a:t>družbenih omrežjih</a:t>
            </a:r>
            <a:r>
              <a:rPr lang="sl-SI" sz="1800" dirty="0">
                <a:solidFill>
                  <a:schemeClr val="accent6">
                    <a:lumMod val="75000"/>
                  </a:schemeClr>
                </a:solidFill>
                <a:latin typeface="+mj-lt"/>
              </a:rPr>
              <a:t> objavljajo vsebino, vezano na projekt:</a:t>
            </a:r>
          </a:p>
          <a:p>
            <a:r>
              <a:rPr lang="sl-SI" sz="1600" b="1" dirty="0">
                <a:latin typeface="+mj-lt"/>
              </a:rPr>
              <a:t>kratek opis projekta</a:t>
            </a:r>
            <a:r>
              <a:rPr lang="sl-SI" sz="1600" dirty="0">
                <a:latin typeface="+mj-lt"/>
              </a:rPr>
              <a:t>, vključno s cilji in rezultati, pri čemer se izpostavi finančno podporo EU,</a:t>
            </a:r>
          </a:p>
          <a:p>
            <a:r>
              <a:rPr lang="sl-SI" sz="1600" b="1" dirty="0">
                <a:latin typeface="+mj-lt"/>
              </a:rPr>
              <a:t>obvezni elementi označevanja</a:t>
            </a:r>
            <a:r>
              <a:rPr lang="sl-SI" sz="1600" dirty="0">
                <a:latin typeface="+mj-lt"/>
              </a:rPr>
              <a:t>,</a:t>
            </a:r>
          </a:p>
          <a:p>
            <a:r>
              <a:rPr lang="sl-SI" sz="1600" b="1" dirty="0">
                <a:latin typeface="+mj-lt"/>
              </a:rPr>
              <a:t>povezava na spletni portal EKP </a:t>
            </a:r>
            <a:r>
              <a:rPr lang="sl-SI" sz="1600" dirty="0">
                <a:latin typeface="+mj-lt"/>
              </a:rPr>
              <a:t>v Sloveniji.</a:t>
            </a:r>
          </a:p>
          <a:p>
            <a:pPr marL="0" indent="0" algn="ctr">
              <a:buNone/>
            </a:pPr>
            <a:r>
              <a:rPr lang="sl-SI" sz="1800" dirty="0">
                <a:solidFill>
                  <a:schemeClr val="accent1">
                    <a:lumMod val="75000"/>
                  </a:schemeClr>
                </a:solidFill>
                <a:latin typeface="+mj-lt"/>
                <a:sym typeface="Wingdings" panose="05000000000000000000" pitchFamily="2" charset="2"/>
              </a:rPr>
              <a:t> uporaba </a:t>
            </a:r>
            <a:r>
              <a:rPr lang="sl-SI" sz="1800" dirty="0" err="1">
                <a:solidFill>
                  <a:schemeClr val="accent1">
                    <a:lumMod val="75000"/>
                  </a:schemeClr>
                </a:solidFill>
                <a:latin typeface="+mj-lt"/>
                <a:sym typeface="Wingdings" panose="05000000000000000000" pitchFamily="2" charset="2"/>
              </a:rPr>
              <a:t>ključnikov</a:t>
            </a:r>
            <a:r>
              <a:rPr lang="sl-SI" sz="1800" dirty="0">
                <a:solidFill>
                  <a:schemeClr val="accent1">
                    <a:lumMod val="75000"/>
                  </a:schemeClr>
                </a:solidFill>
                <a:latin typeface="+mj-lt"/>
                <a:sym typeface="Wingdings" panose="05000000000000000000" pitchFamily="2" charset="2"/>
              </a:rPr>
              <a:t> </a:t>
            </a:r>
            <a:r>
              <a:rPr lang="sl-SI" sz="1800" b="1" dirty="0">
                <a:solidFill>
                  <a:schemeClr val="accent1">
                    <a:lumMod val="75000"/>
                  </a:schemeClr>
                </a:solidFill>
                <a:latin typeface="+mj-lt"/>
                <a:sym typeface="Wingdings" panose="05000000000000000000" pitchFamily="2" charset="2"/>
              </a:rPr>
              <a:t>#</a:t>
            </a:r>
            <a:r>
              <a:rPr lang="sl-SI" sz="1800" b="1" dirty="0" err="1">
                <a:solidFill>
                  <a:schemeClr val="accent1">
                    <a:lumMod val="75000"/>
                  </a:schemeClr>
                </a:solidFill>
                <a:latin typeface="+mj-lt"/>
                <a:sym typeface="Wingdings" panose="05000000000000000000" pitchFamily="2" charset="2"/>
              </a:rPr>
              <a:t>evrospkasredstva</a:t>
            </a:r>
            <a:r>
              <a:rPr lang="sl-SI" sz="1800" b="1" dirty="0">
                <a:solidFill>
                  <a:schemeClr val="accent1">
                    <a:lumMod val="75000"/>
                  </a:schemeClr>
                </a:solidFill>
                <a:latin typeface="+mj-lt"/>
                <a:sym typeface="Wingdings" panose="05000000000000000000" pitchFamily="2" charset="2"/>
              </a:rPr>
              <a:t>, #</a:t>
            </a:r>
            <a:r>
              <a:rPr lang="sl-SI" sz="1800" b="1" dirty="0" err="1">
                <a:solidFill>
                  <a:schemeClr val="accent1">
                    <a:lumMod val="75000"/>
                  </a:schemeClr>
                </a:solidFill>
                <a:latin typeface="+mj-lt"/>
                <a:sym typeface="Wingdings" panose="05000000000000000000" pitchFamily="2" charset="2"/>
              </a:rPr>
              <a:t>Eusredstva</a:t>
            </a:r>
            <a:r>
              <a:rPr lang="sl-SI" sz="1800" b="1" dirty="0">
                <a:solidFill>
                  <a:schemeClr val="accent1">
                    <a:lumMod val="75000"/>
                  </a:schemeClr>
                </a:solidFill>
                <a:latin typeface="+mj-lt"/>
                <a:sym typeface="Wingdings" panose="05000000000000000000" pitchFamily="2" charset="2"/>
              </a:rPr>
              <a:t>, </a:t>
            </a:r>
            <a:r>
              <a:rPr lang="sl-SI" sz="1800" b="1" strike="sngStrike" dirty="0">
                <a:solidFill>
                  <a:schemeClr val="accent1">
                    <a:lumMod val="75000"/>
                  </a:schemeClr>
                </a:solidFill>
                <a:latin typeface="+mj-lt"/>
                <a:sym typeface="Wingdings" panose="05000000000000000000" pitchFamily="2" charset="2"/>
              </a:rPr>
              <a:t>#</a:t>
            </a:r>
            <a:r>
              <a:rPr lang="sl-SI" sz="1800" b="1" strike="sngStrike" dirty="0" err="1">
                <a:solidFill>
                  <a:schemeClr val="accent1">
                    <a:lumMod val="75000"/>
                  </a:schemeClr>
                </a:solidFill>
                <a:latin typeface="+mj-lt"/>
                <a:sym typeface="Wingdings" panose="05000000000000000000" pitchFamily="2" charset="2"/>
              </a:rPr>
              <a:t>CLLDSlovenija</a:t>
            </a:r>
            <a:endParaRPr lang="sl-SI" sz="1800" b="1" strike="sngStrike" dirty="0">
              <a:solidFill>
                <a:schemeClr val="accent1">
                  <a:lumMod val="75000"/>
                </a:schemeClr>
              </a:solidFill>
              <a:latin typeface="+mj-lt"/>
            </a:endParaRPr>
          </a:p>
          <a:p>
            <a:pPr marL="0" indent="0">
              <a:buNone/>
            </a:pPr>
            <a:endParaRPr lang="sl-SI" sz="1600" b="1" dirty="0">
              <a:latin typeface="+mj-lt"/>
            </a:endParaRPr>
          </a:p>
          <a:p>
            <a:pPr marL="0" indent="0">
              <a:buNone/>
            </a:pPr>
            <a:r>
              <a:rPr lang="sl-SI" sz="1800" dirty="0">
                <a:solidFill>
                  <a:schemeClr val="accent6">
                    <a:lumMod val="75000"/>
                  </a:schemeClr>
                </a:solidFill>
                <a:latin typeface="+mj-lt"/>
              </a:rPr>
              <a:t>Na enak način so označeni tudi </a:t>
            </a:r>
            <a:r>
              <a:rPr lang="sl-SI" sz="1800" b="1" dirty="0">
                <a:solidFill>
                  <a:schemeClr val="accent6">
                    <a:lumMod val="75000"/>
                  </a:schemeClr>
                </a:solidFill>
                <a:latin typeface="+mj-lt"/>
              </a:rPr>
              <a:t>videoposnetki:</a:t>
            </a:r>
          </a:p>
          <a:p>
            <a:pPr>
              <a:buFontTx/>
              <a:buChar char="-"/>
            </a:pPr>
            <a:r>
              <a:rPr lang="sl-SI" sz="1600" b="1" dirty="0">
                <a:latin typeface="+mj-lt"/>
              </a:rPr>
              <a:t>obvezni elementi </a:t>
            </a:r>
            <a:r>
              <a:rPr lang="sl-SI" sz="1600" dirty="0">
                <a:latin typeface="+mj-lt"/>
              </a:rPr>
              <a:t>označevanja že v videu,</a:t>
            </a:r>
          </a:p>
          <a:p>
            <a:pPr>
              <a:buFontTx/>
              <a:buChar char="-"/>
            </a:pPr>
            <a:r>
              <a:rPr lang="sl-SI" sz="1600" b="1" dirty="0">
                <a:latin typeface="+mj-lt"/>
              </a:rPr>
              <a:t>opis in povezava </a:t>
            </a:r>
            <a:r>
              <a:rPr lang="sl-SI" sz="1600" dirty="0">
                <a:latin typeface="+mj-lt"/>
              </a:rPr>
              <a:t>pa v opisu projekta. </a:t>
            </a:r>
          </a:p>
          <a:p>
            <a:pPr marL="0" indent="0">
              <a:buNone/>
            </a:pPr>
            <a:endParaRPr lang="sl-SI" sz="1600" dirty="0">
              <a:latin typeface="+mj-lt"/>
            </a:endParaRPr>
          </a:p>
          <a:p>
            <a:pPr marL="0" indent="0">
              <a:buNone/>
            </a:pPr>
            <a:endParaRPr lang="sl-SI" sz="1600" b="1" dirty="0">
              <a:latin typeface="+mj-lt"/>
            </a:endParaRPr>
          </a:p>
        </p:txBody>
      </p:sp>
      <p:pic>
        <p:nvPicPr>
          <p:cNvPr id="4" name="Slika 3">
            <a:extLst>
              <a:ext uri="{FF2B5EF4-FFF2-40B4-BE49-F238E27FC236}">
                <a16:creationId xmlns:a16="http://schemas.microsoft.com/office/drawing/2014/main" id="{1A25CB3C-8337-434A-B1D8-D11B645CD221}"/>
              </a:ext>
            </a:extLst>
          </p:cNvPr>
          <p:cNvPicPr>
            <a:picLocks noChangeAspect="1"/>
          </p:cNvPicPr>
          <p:nvPr/>
        </p:nvPicPr>
        <p:blipFill>
          <a:blip r:embed="rId3"/>
          <a:stretch>
            <a:fillRect/>
          </a:stretch>
        </p:blipFill>
        <p:spPr>
          <a:xfrm>
            <a:off x="7651465" y="3709620"/>
            <a:ext cx="4330652" cy="2938051"/>
          </a:xfrm>
          <a:prstGeom prst="rect">
            <a:avLst/>
          </a:prstGeom>
        </p:spPr>
      </p:pic>
      <p:pic>
        <p:nvPicPr>
          <p:cNvPr id="6" name="Slika 5">
            <a:extLst>
              <a:ext uri="{FF2B5EF4-FFF2-40B4-BE49-F238E27FC236}">
                <a16:creationId xmlns:a16="http://schemas.microsoft.com/office/drawing/2014/main" id="{D60A4213-4F00-4EE3-B856-AD23778C759F}"/>
              </a:ext>
            </a:extLst>
          </p:cNvPr>
          <p:cNvPicPr>
            <a:picLocks noChangeAspect="1"/>
          </p:cNvPicPr>
          <p:nvPr/>
        </p:nvPicPr>
        <p:blipFill>
          <a:blip r:embed="rId4"/>
          <a:stretch>
            <a:fillRect/>
          </a:stretch>
        </p:blipFill>
        <p:spPr>
          <a:xfrm>
            <a:off x="8675341" y="82591"/>
            <a:ext cx="3306776" cy="3269138"/>
          </a:xfrm>
          <a:prstGeom prst="rect">
            <a:avLst/>
          </a:prstGeom>
        </p:spPr>
      </p:pic>
    </p:spTree>
    <p:extLst>
      <p:ext uri="{BB962C8B-B14F-4D97-AF65-F5344CB8AC3E}">
        <p14:creationId xmlns:p14="http://schemas.microsoft.com/office/powerpoint/2010/main" val="129744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507"/>
            <a:ext cx="10515600" cy="1325563"/>
          </a:xfrm>
        </p:spPr>
        <p:txBody>
          <a:bodyPr>
            <a:normAutofit/>
          </a:bodyPr>
          <a:lstStyle/>
          <a:p>
            <a:r>
              <a:rPr lang="sl-SI" sz="2800" b="1" dirty="0"/>
              <a:t>PLAKAT ALI ENAKOVREDEN ELEKTRONSKI PRIKAZOVALNIK</a:t>
            </a:r>
          </a:p>
        </p:txBody>
      </p:sp>
      <p:sp>
        <p:nvSpPr>
          <p:cNvPr id="3" name="Označba mesta vsebine 2"/>
          <p:cNvSpPr>
            <a:spLocks noGrp="1"/>
          </p:cNvSpPr>
          <p:nvPr>
            <p:ph idx="1"/>
          </p:nvPr>
        </p:nvSpPr>
        <p:spPr>
          <a:xfrm>
            <a:off x="572729" y="1244967"/>
            <a:ext cx="7615575" cy="5303315"/>
          </a:xfrm>
        </p:spPr>
        <p:txBody>
          <a:bodyPr>
            <a:normAutofit lnSpcReduction="10000"/>
          </a:bodyPr>
          <a:lstStyle/>
          <a:p>
            <a:pPr marL="0" indent="0">
              <a:buNone/>
            </a:pPr>
            <a:r>
              <a:rPr lang="pl-PL" sz="1900" dirty="0">
                <a:latin typeface="+mj-lt"/>
              </a:rPr>
              <a:t>Plakat ali enakovreden elektronski prikazovalnik se uporabi za označitev vira sofinanciranja pri projektih:</a:t>
            </a:r>
          </a:p>
          <a:p>
            <a:pPr lvl="1">
              <a:buFont typeface="Courier New" panose="02070309020205020404" pitchFamily="49" charset="0"/>
              <a:buChar char="o"/>
            </a:pPr>
            <a:r>
              <a:rPr lang="pl-PL" sz="1700" b="1" dirty="0">
                <a:solidFill>
                  <a:schemeClr val="accent6">
                    <a:lumMod val="75000"/>
                  </a:schemeClr>
                </a:solidFill>
                <a:latin typeface="+mj-lt"/>
              </a:rPr>
              <a:t>katerih skupni strošek ne presega 500.000,00 € in jih podpira ESRR sklad.</a:t>
            </a:r>
          </a:p>
          <a:p>
            <a:pPr marL="0" indent="0">
              <a:buNone/>
            </a:pPr>
            <a:endParaRPr lang="pl-PL" dirty="0">
              <a:latin typeface="+mj-lt"/>
            </a:endParaRPr>
          </a:p>
          <a:p>
            <a:pPr marL="0" indent="0">
              <a:buNone/>
            </a:pPr>
            <a:r>
              <a:rPr lang="sl-SI" sz="1900" dirty="0">
                <a:latin typeface="+mj-lt"/>
              </a:rPr>
              <a:t>ELEMENTI plakata ali enakovrednega elektronskega prikazovalnika :</a:t>
            </a:r>
          </a:p>
          <a:p>
            <a:pPr marL="0" indent="0">
              <a:buNone/>
            </a:pPr>
            <a:endParaRPr lang="sl-SI" sz="700" dirty="0">
              <a:latin typeface="+mj-lt"/>
            </a:endParaRPr>
          </a:p>
          <a:p>
            <a:pPr lvl="1"/>
            <a:r>
              <a:rPr lang="sl-SI" sz="1800" b="1" dirty="0">
                <a:latin typeface="+mj-lt"/>
              </a:rPr>
              <a:t>naslov projekta;</a:t>
            </a:r>
          </a:p>
          <a:p>
            <a:pPr lvl="1"/>
            <a:r>
              <a:rPr lang="sl-SI" sz="1800" b="1" dirty="0">
                <a:latin typeface="+mj-lt"/>
              </a:rPr>
              <a:t>obvezni elementi označevanja EKP 2021-2027 ter </a:t>
            </a:r>
            <a:r>
              <a:rPr lang="sl-SI" sz="1600" b="1" dirty="0">
                <a:latin typeface="+mj-lt"/>
              </a:rPr>
              <a:t>drugi logotipi (opcijsko LAS in vodilni partner konzorcija) – vsi logotipi ISTE velikosti</a:t>
            </a:r>
            <a:r>
              <a:rPr lang="sl-SI" sz="1800" b="1" dirty="0">
                <a:latin typeface="+mj-lt"/>
              </a:rPr>
              <a:t>;</a:t>
            </a:r>
          </a:p>
          <a:p>
            <a:pPr lvl="1"/>
            <a:r>
              <a:rPr lang="sl-SI" sz="1800" b="1" dirty="0">
                <a:latin typeface="+mj-lt"/>
              </a:rPr>
              <a:t>opis projekta</a:t>
            </a:r>
            <a:r>
              <a:rPr lang="sl-SI" sz="1800" dirty="0">
                <a:latin typeface="+mj-lt"/>
              </a:rPr>
              <a:t>: naj zajema do 400 znakov in kratek / jasen opis</a:t>
            </a:r>
            <a:r>
              <a:rPr lang="sl-SI" sz="1800" i="1" dirty="0">
                <a:latin typeface="+mj-lt"/>
              </a:rPr>
              <a:t>;</a:t>
            </a:r>
          </a:p>
          <a:p>
            <a:pPr lvl="1"/>
            <a:r>
              <a:rPr lang="sl-SI" sz="1800" b="1" dirty="0">
                <a:latin typeface="+mj-lt"/>
              </a:rPr>
              <a:t>finančni del projekta: </a:t>
            </a:r>
            <a:r>
              <a:rPr lang="sl-SI" sz="1800" dirty="0">
                <a:latin typeface="+mj-lt"/>
              </a:rPr>
              <a:t>skupno vrednost in delež sofinanciranja;</a:t>
            </a:r>
          </a:p>
          <a:p>
            <a:pPr lvl="1"/>
            <a:r>
              <a:rPr lang="sl-SI" sz="1800" b="1" dirty="0">
                <a:latin typeface="+mj-lt"/>
              </a:rPr>
              <a:t>trajanje projekta </a:t>
            </a:r>
            <a:r>
              <a:rPr lang="sl-SI" sz="1800" dirty="0">
                <a:latin typeface="+mj-lt"/>
              </a:rPr>
              <a:t>(od datuma oddaje vloge na MKRR ali od začetka projekta ter do oddaje ZZI); </a:t>
            </a:r>
          </a:p>
          <a:p>
            <a:pPr lvl="1"/>
            <a:r>
              <a:rPr lang="sl-SI" sz="1800" b="1" dirty="0">
                <a:latin typeface="+mj-lt"/>
              </a:rPr>
              <a:t>slika / fotografija </a:t>
            </a:r>
            <a:r>
              <a:rPr lang="sl-SI" sz="1800" dirty="0">
                <a:latin typeface="+mj-lt"/>
              </a:rPr>
              <a:t>(opcijsko);</a:t>
            </a:r>
          </a:p>
          <a:p>
            <a:pPr lvl="1"/>
            <a:r>
              <a:rPr lang="sl-SI" sz="1800" dirty="0">
                <a:latin typeface="+mj-lt"/>
              </a:rPr>
              <a:t>Plakat se obesi s </a:t>
            </a:r>
            <a:r>
              <a:rPr lang="sl-SI" sz="1800" b="1" dirty="0">
                <a:latin typeface="+mj-lt"/>
              </a:rPr>
              <a:t>pričetkom izvajanja projekta </a:t>
            </a:r>
            <a:r>
              <a:rPr lang="sl-SI" sz="1800" dirty="0">
                <a:latin typeface="+mj-lt"/>
              </a:rPr>
              <a:t>in mora trajati </a:t>
            </a:r>
            <a:r>
              <a:rPr lang="sl-SI" sz="1800" b="1" dirty="0">
                <a:latin typeface="+mj-lt"/>
              </a:rPr>
              <a:t>do zadnjega izplačila sredstev</a:t>
            </a:r>
            <a:r>
              <a:rPr lang="sl-SI" sz="1800" dirty="0">
                <a:latin typeface="+mj-lt"/>
              </a:rPr>
              <a:t>;</a:t>
            </a:r>
          </a:p>
          <a:p>
            <a:pPr lvl="1"/>
            <a:r>
              <a:rPr lang="sl-SI" sz="1800" dirty="0">
                <a:latin typeface="+mj-lt"/>
              </a:rPr>
              <a:t>Plakat </a:t>
            </a:r>
            <a:r>
              <a:rPr lang="sl-SI" sz="1800" b="1" dirty="0">
                <a:latin typeface="+mj-lt"/>
              </a:rPr>
              <a:t>velikosti najmanj A3 </a:t>
            </a:r>
            <a:r>
              <a:rPr lang="sl-SI" sz="1800" dirty="0">
                <a:latin typeface="+mj-lt"/>
              </a:rPr>
              <a:t>se izobesi na </a:t>
            </a:r>
            <a:r>
              <a:rPr lang="sl-SI" sz="1800" b="1" dirty="0">
                <a:latin typeface="+mj-lt"/>
              </a:rPr>
              <a:t>vidnem mestu</a:t>
            </a:r>
            <a:r>
              <a:rPr lang="sl-SI" sz="1800" dirty="0">
                <a:latin typeface="+mj-lt"/>
              </a:rPr>
              <a:t>, to je na mestu izvajanja aktivnosti ali sedežu upravičenca (na primer vhod v zgradbo) in mora biti </a:t>
            </a:r>
            <a:r>
              <a:rPr lang="sl-SI" sz="1800" b="1" dirty="0">
                <a:latin typeface="+mj-lt"/>
              </a:rPr>
              <a:t>dobro viden</a:t>
            </a:r>
            <a:r>
              <a:rPr lang="sl-SI" sz="1800" dirty="0">
                <a:latin typeface="+mj-lt"/>
              </a:rPr>
              <a:t>.</a:t>
            </a:r>
          </a:p>
          <a:p>
            <a:pPr marL="0" indent="0">
              <a:buNone/>
            </a:pPr>
            <a:endParaRPr lang="sl-SI" dirty="0">
              <a:latin typeface="+mj-lt"/>
            </a:endParaRPr>
          </a:p>
          <a:p>
            <a:endParaRPr lang="sl-SI" dirty="0">
              <a:latin typeface="+mj-lt"/>
            </a:endParaRPr>
          </a:p>
        </p:txBody>
      </p:sp>
      <p:pic>
        <p:nvPicPr>
          <p:cNvPr id="5" name="Slika 4">
            <a:extLst>
              <a:ext uri="{FF2B5EF4-FFF2-40B4-BE49-F238E27FC236}">
                <a16:creationId xmlns:a16="http://schemas.microsoft.com/office/drawing/2014/main" id="{DDCE345A-A988-458F-B73E-CDC16EE36C9F}"/>
              </a:ext>
            </a:extLst>
          </p:cNvPr>
          <p:cNvPicPr>
            <a:picLocks noChangeAspect="1"/>
          </p:cNvPicPr>
          <p:nvPr/>
        </p:nvPicPr>
        <p:blipFill>
          <a:blip r:embed="rId3"/>
          <a:stretch>
            <a:fillRect/>
          </a:stretch>
        </p:blipFill>
        <p:spPr>
          <a:xfrm>
            <a:off x="8188304" y="1032386"/>
            <a:ext cx="3847970" cy="5384737"/>
          </a:xfrm>
          <a:prstGeom prst="rect">
            <a:avLst/>
          </a:prstGeom>
        </p:spPr>
      </p:pic>
    </p:spTree>
    <p:extLst>
      <p:ext uri="{BB962C8B-B14F-4D97-AF65-F5344CB8AC3E}">
        <p14:creationId xmlns:p14="http://schemas.microsoft.com/office/powerpoint/2010/main" val="1178986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značba mesta besedila 4"/>
          <p:cNvSpPr txBox="1">
            <a:spLocks/>
          </p:cNvSpPr>
          <p:nvPr/>
        </p:nvSpPr>
        <p:spPr>
          <a:xfrm>
            <a:off x="7655615" y="1810027"/>
            <a:ext cx="3173819" cy="36650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l-SI" sz="2000" dirty="0"/>
          </a:p>
        </p:txBody>
      </p:sp>
      <p:sp>
        <p:nvSpPr>
          <p:cNvPr id="11" name="Naslov 1">
            <a:extLst>
              <a:ext uri="{FF2B5EF4-FFF2-40B4-BE49-F238E27FC236}">
                <a16:creationId xmlns:a16="http://schemas.microsoft.com/office/drawing/2014/main" id="{A9E064FE-3907-4BAA-987C-3421DF738139}"/>
              </a:ext>
            </a:extLst>
          </p:cNvPr>
          <p:cNvSpPr txBox="1">
            <a:spLocks/>
          </p:cNvSpPr>
          <p:nvPr/>
        </p:nvSpPr>
        <p:spPr>
          <a:xfrm>
            <a:off x="838200" y="264610"/>
            <a:ext cx="10515600" cy="65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t>DOKUMENTI IN KOMUNIKACIJSKA GRADIVA</a:t>
            </a:r>
            <a:endParaRPr lang="sl-SI" sz="2800" dirty="0"/>
          </a:p>
        </p:txBody>
      </p:sp>
      <p:sp>
        <p:nvSpPr>
          <p:cNvPr id="20" name="Označba mesta vsebine 2">
            <a:extLst>
              <a:ext uri="{FF2B5EF4-FFF2-40B4-BE49-F238E27FC236}">
                <a16:creationId xmlns:a16="http://schemas.microsoft.com/office/drawing/2014/main" id="{19D89A03-53EF-40C3-AEBF-40A95A40B651}"/>
              </a:ext>
            </a:extLst>
          </p:cNvPr>
          <p:cNvSpPr txBox="1">
            <a:spLocks/>
          </p:cNvSpPr>
          <p:nvPr/>
        </p:nvSpPr>
        <p:spPr>
          <a:xfrm>
            <a:off x="743812" y="1310752"/>
            <a:ext cx="10435466" cy="3160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900" dirty="0">
                <a:latin typeface="+mj-lt"/>
              </a:rPr>
              <a:t>Upravičenci so dolžni označiti  vsa komunikacijska in informacijska gradiva, ki so sofinanrina s sredstvi EKP 2021-2027:</a:t>
            </a:r>
          </a:p>
          <a:p>
            <a:pPr lvl="1">
              <a:buFont typeface="Wingdings" panose="05000000000000000000" pitchFamily="2" charset="2"/>
              <a:buChar char="à"/>
            </a:pPr>
            <a:r>
              <a:rPr lang="pl-PL" sz="1700" dirty="0">
                <a:solidFill>
                  <a:schemeClr val="accent6">
                    <a:lumMod val="75000"/>
                  </a:schemeClr>
                </a:solidFill>
                <a:latin typeface="+mj-lt"/>
                <a:sym typeface="Wingdings" panose="05000000000000000000" pitchFamily="2" charset="2"/>
              </a:rPr>
              <a:t>brošure, knjižice, prospekti, bilteni, časopisi, predtsavitve, osnovne listine, ki so namenjene javnosti, razpisna dokumentacija, gradiva za usposabljanja, svetovanja in konference, dogodki, delavnice itd</a:t>
            </a:r>
            <a:r>
              <a:rPr lang="pl-PL" sz="1700" dirty="0">
                <a:solidFill>
                  <a:schemeClr val="accent6">
                    <a:lumMod val="75000"/>
                  </a:schemeClr>
                </a:solidFill>
                <a:latin typeface="+mj-lt"/>
              </a:rPr>
              <a:t>.</a:t>
            </a:r>
          </a:p>
          <a:p>
            <a:pPr lvl="1">
              <a:buFont typeface="Wingdings" panose="05000000000000000000" pitchFamily="2" charset="2"/>
              <a:buChar char="à"/>
            </a:pPr>
            <a:r>
              <a:rPr lang="sl-SI" sz="1700" dirty="0">
                <a:solidFill>
                  <a:schemeClr val="accent6">
                    <a:lumMod val="75000"/>
                  </a:schemeClr>
                </a:solidFill>
                <a:latin typeface="+mj-lt"/>
              </a:rPr>
              <a:t>prispevki in oglasi v tiskanih gradivih, sporočila za javnost, plakati in podobni tiskani materiali in gradiva ipd.</a:t>
            </a:r>
          </a:p>
          <a:p>
            <a:pPr marL="457200" lvl="1" indent="0">
              <a:buNone/>
            </a:pPr>
            <a:endParaRPr lang="sl-SI" sz="2000" dirty="0">
              <a:latin typeface="+mj-lt"/>
            </a:endParaRPr>
          </a:p>
          <a:p>
            <a:pPr marL="0" indent="0" algn="ctr">
              <a:buFont typeface="Arial" panose="020B0604020202020204" pitchFamily="34" charset="0"/>
              <a:buNone/>
            </a:pPr>
            <a:r>
              <a:rPr lang="sl-SI" sz="2400" dirty="0">
                <a:solidFill>
                  <a:schemeClr val="accent1"/>
                </a:solidFill>
                <a:latin typeface="+mj-lt"/>
              </a:rPr>
              <a:t>POMEMBNO:</a:t>
            </a:r>
          </a:p>
          <a:p>
            <a:pPr lvl="1" algn="ctr"/>
            <a:r>
              <a:rPr lang="sl-SI" sz="1600" b="1" dirty="0">
                <a:latin typeface="+mj-lt"/>
              </a:rPr>
              <a:t>obvezni elementi označevanja EKP 2021-2027 </a:t>
            </a:r>
            <a:r>
              <a:rPr lang="sl-SI" sz="1400" dirty="0">
                <a:latin typeface="+mj-lt"/>
              </a:rPr>
              <a:t>ter</a:t>
            </a:r>
            <a:r>
              <a:rPr lang="sl-SI" sz="1600" dirty="0">
                <a:latin typeface="+mj-lt"/>
              </a:rPr>
              <a:t> </a:t>
            </a:r>
            <a:r>
              <a:rPr lang="sl-SI" sz="1400" dirty="0">
                <a:latin typeface="+mj-lt"/>
              </a:rPr>
              <a:t>drugi logotipi (opcijsko LAS in vodilni partner konzorcija) – </a:t>
            </a:r>
            <a:r>
              <a:rPr lang="sl-SI" sz="1400" b="1" dirty="0">
                <a:solidFill>
                  <a:schemeClr val="accent1"/>
                </a:solidFill>
                <a:latin typeface="+mj-lt"/>
              </a:rPr>
              <a:t>so na naslovni strani oziroma na vidnem mestu,</a:t>
            </a:r>
          </a:p>
          <a:p>
            <a:pPr lvl="1" algn="ctr"/>
            <a:r>
              <a:rPr lang="sl-SI" sz="1400" b="1" dirty="0">
                <a:solidFill>
                  <a:schemeClr val="accent1"/>
                </a:solidFill>
                <a:latin typeface="+mj-lt"/>
              </a:rPr>
              <a:t>najmanjša višina </a:t>
            </a:r>
            <a:r>
              <a:rPr lang="sl-SI" sz="1400" dirty="0">
                <a:latin typeface="+mj-lt"/>
              </a:rPr>
              <a:t>EKP 2021-2027 logotipov pri </a:t>
            </a:r>
            <a:r>
              <a:rPr lang="sl-SI" sz="1400" b="1" dirty="0">
                <a:latin typeface="+mj-lt"/>
              </a:rPr>
              <a:t>komunikacijskih gradivih </a:t>
            </a:r>
            <a:r>
              <a:rPr lang="sl-SI" sz="1400" dirty="0">
                <a:latin typeface="+mj-lt"/>
              </a:rPr>
              <a:t>je </a:t>
            </a:r>
            <a:r>
              <a:rPr lang="sl-SI" sz="1400" b="1" dirty="0">
                <a:solidFill>
                  <a:schemeClr val="accent1"/>
                </a:solidFill>
                <a:latin typeface="+mj-lt"/>
              </a:rPr>
              <a:t>1 cm.</a:t>
            </a:r>
            <a:endParaRPr lang="sl-SI" sz="1600" dirty="0">
              <a:latin typeface="+mj-lt"/>
            </a:endParaRPr>
          </a:p>
          <a:p>
            <a:pPr lvl="1"/>
            <a:endParaRPr lang="sl-SI" sz="1600" i="1" dirty="0">
              <a:latin typeface="+mj-lt"/>
            </a:endParaRPr>
          </a:p>
          <a:p>
            <a:pPr marL="0" indent="0">
              <a:buFont typeface="Arial" panose="020B0604020202020204" pitchFamily="34" charset="0"/>
              <a:buNone/>
            </a:pPr>
            <a:endParaRPr lang="sl-SI" sz="2000" dirty="0">
              <a:latin typeface="+mj-lt"/>
            </a:endParaRPr>
          </a:p>
        </p:txBody>
      </p:sp>
      <p:pic>
        <p:nvPicPr>
          <p:cNvPr id="23" name="Slika 22">
            <a:extLst>
              <a:ext uri="{FF2B5EF4-FFF2-40B4-BE49-F238E27FC236}">
                <a16:creationId xmlns:a16="http://schemas.microsoft.com/office/drawing/2014/main" id="{769EC104-213D-4333-97C9-FCD8C17DEE2B}"/>
              </a:ext>
            </a:extLst>
          </p:cNvPr>
          <p:cNvPicPr>
            <a:picLocks noChangeAspect="1"/>
          </p:cNvPicPr>
          <p:nvPr/>
        </p:nvPicPr>
        <p:blipFill>
          <a:blip r:embed="rId3"/>
          <a:stretch>
            <a:fillRect/>
          </a:stretch>
        </p:blipFill>
        <p:spPr>
          <a:xfrm>
            <a:off x="2395630" y="4830400"/>
            <a:ext cx="3363188" cy="1075537"/>
          </a:xfrm>
          <a:prstGeom prst="rect">
            <a:avLst/>
          </a:prstGeom>
        </p:spPr>
      </p:pic>
      <p:pic>
        <p:nvPicPr>
          <p:cNvPr id="24" name="Slika 23">
            <a:extLst>
              <a:ext uri="{FF2B5EF4-FFF2-40B4-BE49-F238E27FC236}">
                <a16:creationId xmlns:a16="http://schemas.microsoft.com/office/drawing/2014/main" id="{1D643F27-4BAA-4DB3-9BCE-3A486750A64F}"/>
              </a:ext>
            </a:extLst>
          </p:cNvPr>
          <p:cNvPicPr>
            <a:picLocks noChangeAspect="1"/>
          </p:cNvPicPr>
          <p:nvPr/>
        </p:nvPicPr>
        <p:blipFill>
          <a:blip r:embed="rId4"/>
          <a:stretch>
            <a:fillRect/>
          </a:stretch>
        </p:blipFill>
        <p:spPr>
          <a:xfrm>
            <a:off x="6344603" y="4467832"/>
            <a:ext cx="3451767" cy="1800672"/>
          </a:xfrm>
          <a:prstGeom prst="rect">
            <a:avLst/>
          </a:prstGeom>
        </p:spPr>
      </p:pic>
    </p:spTree>
    <p:extLst>
      <p:ext uri="{BB962C8B-B14F-4D97-AF65-F5344CB8AC3E}">
        <p14:creationId xmlns:p14="http://schemas.microsoft.com/office/powerpoint/2010/main" val="3612435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idx="1"/>
          </p:nvPr>
        </p:nvSpPr>
        <p:spPr>
          <a:xfrm>
            <a:off x="757194" y="990794"/>
            <a:ext cx="3253747" cy="823912"/>
          </a:xfrm>
        </p:spPr>
        <p:txBody>
          <a:bodyPr>
            <a:normAutofit/>
          </a:bodyPr>
          <a:lstStyle/>
          <a:p>
            <a:r>
              <a:rPr lang="sl-SI" sz="2000" dirty="0">
                <a:latin typeface="+mj-lt"/>
              </a:rPr>
              <a:t>AVDIOVIZUALNI MATERIAL </a:t>
            </a:r>
          </a:p>
        </p:txBody>
      </p:sp>
      <p:sp>
        <p:nvSpPr>
          <p:cNvPr id="4" name="Označba mesta vsebine 3"/>
          <p:cNvSpPr>
            <a:spLocks noGrp="1"/>
          </p:cNvSpPr>
          <p:nvPr>
            <p:ph sz="half" idx="2"/>
          </p:nvPr>
        </p:nvSpPr>
        <p:spPr>
          <a:xfrm>
            <a:off x="757195" y="2182618"/>
            <a:ext cx="3253747" cy="3684588"/>
          </a:xfrm>
        </p:spPr>
        <p:txBody>
          <a:bodyPr>
            <a:normAutofit lnSpcReduction="10000"/>
          </a:bodyPr>
          <a:lstStyle/>
          <a:p>
            <a:pPr marL="0" indent="0">
              <a:buNone/>
            </a:pPr>
            <a:r>
              <a:rPr lang="sl-SI" sz="1800" dirty="0">
                <a:solidFill>
                  <a:schemeClr val="accent1"/>
                </a:solidFill>
                <a:latin typeface="+mj-lt"/>
              </a:rPr>
              <a:t>CV, DVD in podobno:</a:t>
            </a:r>
          </a:p>
          <a:p>
            <a:r>
              <a:rPr lang="sl-SI" sz="1600" b="1" dirty="0">
                <a:solidFill>
                  <a:schemeClr val="accent6">
                    <a:lumMod val="75000"/>
                  </a:schemeClr>
                </a:solidFill>
                <a:latin typeface="+mj-lt"/>
              </a:rPr>
              <a:t>EKP 2021-2027 logotip ter ostali ustrezni simboli</a:t>
            </a:r>
            <a:r>
              <a:rPr lang="sl-SI" sz="1600" b="1" dirty="0">
                <a:latin typeface="+mj-lt"/>
              </a:rPr>
              <a:t>,</a:t>
            </a:r>
          </a:p>
          <a:p>
            <a:r>
              <a:rPr lang="sl-SI" sz="1600" dirty="0">
                <a:latin typeface="+mj-lt"/>
              </a:rPr>
              <a:t>ustrezno označena tudi vsa gradiva, ki so na voljo le v spletni različici oziroma na spletu.</a:t>
            </a:r>
            <a:endParaRPr lang="sl-SI" sz="1400" dirty="0">
              <a:latin typeface="+mj-lt"/>
            </a:endParaRPr>
          </a:p>
        </p:txBody>
      </p:sp>
      <p:sp>
        <p:nvSpPr>
          <p:cNvPr id="5" name="Označba mesta besedila 4"/>
          <p:cNvSpPr>
            <a:spLocks noGrp="1"/>
          </p:cNvSpPr>
          <p:nvPr>
            <p:ph type="body" sz="quarter" idx="3"/>
          </p:nvPr>
        </p:nvSpPr>
        <p:spPr>
          <a:xfrm>
            <a:off x="4090870" y="1027411"/>
            <a:ext cx="3173819" cy="823912"/>
          </a:xfrm>
        </p:spPr>
        <p:txBody>
          <a:bodyPr>
            <a:normAutofit/>
          </a:bodyPr>
          <a:lstStyle/>
          <a:p>
            <a:r>
              <a:rPr lang="sl-SI" sz="2000" dirty="0">
                <a:latin typeface="+mj-lt"/>
              </a:rPr>
              <a:t>PROMOCIJSKI MATERIAL</a:t>
            </a:r>
          </a:p>
        </p:txBody>
      </p:sp>
      <p:sp>
        <p:nvSpPr>
          <p:cNvPr id="6" name="Označba mesta vsebine 5"/>
          <p:cNvSpPr>
            <a:spLocks noGrp="1"/>
          </p:cNvSpPr>
          <p:nvPr>
            <p:ph sz="quarter" idx="4"/>
          </p:nvPr>
        </p:nvSpPr>
        <p:spPr>
          <a:xfrm>
            <a:off x="4090870" y="2182618"/>
            <a:ext cx="3173819" cy="2955673"/>
          </a:xfrm>
        </p:spPr>
        <p:txBody>
          <a:bodyPr>
            <a:normAutofit lnSpcReduction="10000"/>
          </a:bodyPr>
          <a:lstStyle/>
          <a:p>
            <a:pPr marL="0" indent="0" algn="just">
              <a:buNone/>
            </a:pPr>
            <a:r>
              <a:rPr lang="sl-SI" sz="1800" dirty="0">
                <a:solidFill>
                  <a:schemeClr val="accent1"/>
                </a:solidFill>
                <a:latin typeface="+mj-lt"/>
              </a:rPr>
              <a:t>Promocijski izdelki, kot so majice, darilne vrečke, USB ključki, mape, karte, torbe itd.:</a:t>
            </a:r>
          </a:p>
          <a:p>
            <a:r>
              <a:rPr lang="sl-SI" sz="1600" b="1" dirty="0">
                <a:solidFill>
                  <a:schemeClr val="accent6">
                    <a:lumMod val="75000"/>
                  </a:schemeClr>
                </a:solidFill>
                <a:latin typeface="+mj-lt"/>
              </a:rPr>
              <a:t>uporaba EKP 2021-2027 logotipov </a:t>
            </a:r>
            <a:r>
              <a:rPr lang="sl-SI" sz="1600" b="1" dirty="0">
                <a:latin typeface="+mj-lt"/>
              </a:rPr>
              <a:t>skladno s </a:t>
            </a:r>
            <a:r>
              <a:rPr lang="sl-SI" sz="1600" b="1" dirty="0">
                <a:latin typeface="+mj-lt"/>
                <a:hlinkClick r:id="rId3"/>
              </a:rPr>
              <a:t>Priročnikom celostne grafične podobe izvajanja EKP 2021-2027</a:t>
            </a:r>
            <a:r>
              <a:rPr lang="sl-SI" sz="1600" b="1" dirty="0">
                <a:latin typeface="+mj-lt"/>
              </a:rPr>
              <a:t>,</a:t>
            </a:r>
          </a:p>
          <a:p>
            <a:r>
              <a:rPr lang="sl-SI" sz="1600" dirty="0">
                <a:latin typeface="+mj-lt"/>
              </a:rPr>
              <a:t>V kolikor tisk zahtevanih elementov ni možen, se lahko </a:t>
            </a:r>
            <a:r>
              <a:rPr lang="sl-SI" sz="1600" b="1" dirty="0">
                <a:latin typeface="+mj-lt"/>
              </a:rPr>
              <a:t>označi zgolj embalažo ali pritrdi vizitke</a:t>
            </a:r>
            <a:r>
              <a:rPr lang="sl-SI" sz="1600" dirty="0">
                <a:latin typeface="+mj-lt"/>
              </a:rPr>
              <a:t>, z vsemi zahtevanimi elementi.</a:t>
            </a:r>
          </a:p>
          <a:p>
            <a:pPr marL="0" indent="0">
              <a:buNone/>
            </a:pPr>
            <a:endParaRPr lang="sl-SI" sz="1800" dirty="0">
              <a:latin typeface="+mj-lt"/>
            </a:endParaRPr>
          </a:p>
        </p:txBody>
      </p:sp>
      <p:sp>
        <p:nvSpPr>
          <p:cNvPr id="7" name="Označba mesta besedila 4"/>
          <p:cNvSpPr txBox="1">
            <a:spLocks/>
          </p:cNvSpPr>
          <p:nvPr/>
        </p:nvSpPr>
        <p:spPr>
          <a:xfrm>
            <a:off x="7575687" y="1027411"/>
            <a:ext cx="3173819" cy="823912"/>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l-SI" sz="2000" dirty="0">
                <a:latin typeface="+mj-lt"/>
              </a:rPr>
              <a:t>TV IN RADIJSKE ODDAJE TER PRISPEVKI ZA SPLETNE MEDIJE</a:t>
            </a:r>
          </a:p>
        </p:txBody>
      </p:sp>
      <p:sp>
        <p:nvSpPr>
          <p:cNvPr id="8" name="Označba mesta besedila 4"/>
          <p:cNvSpPr txBox="1">
            <a:spLocks/>
          </p:cNvSpPr>
          <p:nvPr/>
        </p:nvSpPr>
        <p:spPr>
          <a:xfrm>
            <a:off x="7655615" y="1810027"/>
            <a:ext cx="3173819" cy="366509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l-SI" sz="2000" dirty="0">
              <a:latin typeface="+mj-lt"/>
            </a:endParaRPr>
          </a:p>
        </p:txBody>
      </p:sp>
      <p:sp>
        <p:nvSpPr>
          <p:cNvPr id="10" name="Označba mesta vsebine 3"/>
          <p:cNvSpPr txBox="1">
            <a:spLocks/>
          </p:cNvSpPr>
          <p:nvPr/>
        </p:nvSpPr>
        <p:spPr>
          <a:xfrm>
            <a:off x="7575687" y="2146001"/>
            <a:ext cx="325374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sz="1600" dirty="0">
                <a:latin typeface="+mj-lt"/>
              </a:rPr>
              <a:t>V kolikor se upravičenec udeleži oddaje na </a:t>
            </a:r>
            <a:r>
              <a:rPr lang="sl-SI" sz="1600" dirty="0">
                <a:solidFill>
                  <a:schemeClr val="accent1"/>
                </a:solidFill>
                <a:latin typeface="+mj-lt"/>
              </a:rPr>
              <a:t>TV, radiu ali drugem spletnem mediju</a:t>
            </a:r>
            <a:r>
              <a:rPr lang="sl-SI" sz="1600" dirty="0">
                <a:latin typeface="+mj-lt"/>
              </a:rPr>
              <a:t>, ki je namenjen predstavitvi oziroma promociji projekta, ki je sofinancirana iz sklada ESRR, naj se navede: </a:t>
            </a:r>
          </a:p>
          <a:p>
            <a:r>
              <a:rPr lang="sl-SI" sz="1600" b="1" i="1" dirty="0">
                <a:solidFill>
                  <a:schemeClr val="accent6">
                    <a:lumMod val="75000"/>
                  </a:schemeClr>
                </a:solidFill>
                <a:latin typeface="+mj-lt"/>
              </a:rPr>
              <a:t>Naložbo sofinancira Evropska Unija</a:t>
            </a:r>
            <a:r>
              <a:rPr lang="sl-SI" sz="1600" b="1" i="1" dirty="0">
                <a:latin typeface="+mj-lt"/>
              </a:rPr>
              <a:t>.</a:t>
            </a:r>
            <a:endParaRPr lang="sl-SI" sz="1600" dirty="0">
              <a:latin typeface="+mj-lt"/>
            </a:endParaRPr>
          </a:p>
          <a:p>
            <a:pPr marL="0" indent="0">
              <a:buFont typeface="Arial" panose="020B0604020202020204" pitchFamily="34" charset="0"/>
              <a:buNone/>
            </a:pPr>
            <a:r>
              <a:rPr lang="sl-SI" sz="1600" dirty="0">
                <a:latin typeface="+mj-lt"/>
              </a:rPr>
              <a:t> </a:t>
            </a:r>
          </a:p>
        </p:txBody>
      </p:sp>
      <p:sp>
        <p:nvSpPr>
          <p:cNvPr id="11" name="Naslov 1">
            <a:extLst>
              <a:ext uri="{FF2B5EF4-FFF2-40B4-BE49-F238E27FC236}">
                <a16:creationId xmlns:a16="http://schemas.microsoft.com/office/drawing/2014/main" id="{A9E064FE-3907-4BAA-987C-3421DF738139}"/>
              </a:ext>
            </a:extLst>
          </p:cNvPr>
          <p:cNvSpPr txBox="1">
            <a:spLocks/>
          </p:cNvSpPr>
          <p:nvPr/>
        </p:nvSpPr>
        <p:spPr>
          <a:xfrm>
            <a:off x="838200" y="264610"/>
            <a:ext cx="10515600" cy="65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t>DRUGI PRIMERI komunikacijskih gradiv</a:t>
            </a:r>
            <a:endParaRPr lang="sl-SI" sz="2800" dirty="0"/>
          </a:p>
        </p:txBody>
      </p:sp>
    </p:spTree>
    <p:extLst>
      <p:ext uri="{BB962C8B-B14F-4D97-AF65-F5344CB8AC3E}">
        <p14:creationId xmlns:p14="http://schemas.microsoft.com/office/powerpoint/2010/main" val="60127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idx="1"/>
          </p:nvPr>
        </p:nvSpPr>
        <p:spPr>
          <a:xfrm>
            <a:off x="882318" y="607275"/>
            <a:ext cx="4402065" cy="823912"/>
          </a:xfrm>
        </p:spPr>
        <p:txBody>
          <a:bodyPr>
            <a:normAutofit/>
          </a:bodyPr>
          <a:lstStyle/>
          <a:p>
            <a:r>
              <a:rPr lang="sl-SI" sz="2000" dirty="0">
                <a:latin typeface="+mj-lt"/>
              </a:rPr>
              <a:t>DRUGE AKTIVNOSTI</a:t>
            </a:r>
          </a:p>
        </p:txBody>
      </p:sp>
      <p:sp>
        <p:nvSpPr>
          <p:cNvPr id="4" name="Označba mesta vsebine 3"/>
          <p:cNvSpPr>
            <a:spLocks noGrp="1"/>
          </p:cNvSpPr>
          <p:nvPr>
            <p:ph sz="half" idx="2"/>
          </p:nvPr>
        </p:nvSpPr>
        <p:spPr>
          <a:xfrm>
            <a:off x="882319" y="1490774"/>
            <a:ext cx="4402064" cy="4193437"/>
          </a:xfrm>
        </p:spPr>
        <p:txBody>
          <a:bodyPr>
            <a:normAutofit/>
          </a:bodyPr>
          <a:lstStyle/>
          <a:p>
            <a:pPr marL="0" indent="0" algn="just">
              <a:buNone/>
            </a:pPr>
            <a:r>
              <a:rPr lang="sl-SI" sz="1800" dirty="0">
                <a:latin typeface="+mj-lt"/>
              </a:rPr>
              <a:t>V primeru organizacije </a:t>
            </a:r>
            <a:r>
              <a:rPr lang="sl-SI" sz="1800" dirty="0">
                <a:solidFill>
                  <a:schemeClr val="accent1"/>
                </a:solidFill>
                <a:latin typeface="+mj-lt"/>
              </a:rPr>
              <a:t>dogodkov, novinarskih konferenc, razstav, predstav in ostalih dogodkov za splošno javnost </a:t>
            </a:r>
            <a:r>
              <a:rPr lang="sl-SI" sz="1800" dirty="0">
                <a:latin typeface="+mj-lt"/>
              </a:rPr>
              <a:t>je potrebno zagotoviti: </a:t>
            </a:r>
          </a:p>
          <a:p>
            <a:r>
              <a:rPr lang="sl-SI" sz="1700" b="1" dirty="0">
                <a:solidFill>
                  <a:schemeClr val="accent6">
                    <a:lumMod val="75000"/>
                  </a:schemeClr>
                </a:solidFill>
                <a:latin typeface="+mj-lt"/>
              </a:rPr>
              <a:t>Plakat ali enakovreden elektronski prikazovalnik ali drugo ustrezno podobno vizualno podobo </a:t>
            </a:r>
            <a:r>
              <a:rPr lang="sl-SI" sz="1700" dirty="0">
                <a:latin typeface="+mj-lt"/>
              </a:rPr>
              <a:t>(npr. </a:t>
            </a:r>
            <a:r>
              <a:rPr lang="sl-SI" sz="1700" dirty="0" err="1">
                <a:latin typeface="+mj-lt"/>
              </a:rPr>
              <a:t>roll</a:t>
            </a:r>
            <a:r>
              <a:rPr lang="sl-SI" sz="1700" dirty="0">
                <a:latin typeface="+mj-lt"/>
              </a:rPr>
              <a:t> up stojalo) z vsemi potrebni elementi:</a:t>
            </a:r>
          </a:p>
          <a:p>
            <a:pPr lvl="1">
              <a:buFont typeface="Courier New" panose="02070309020205020404" pitchFamily="49" charset="0"/>
              <a:buChar char="o"/>
            </a:pPr>
            <a:r>
              <a:rPr lang="sl-SI" sz="1400" b="1" dirty="0">
                <a:latin typeface="+mj-lt"/>
              </a:rPr>
              <a:t>naslov projekta;</a:t>
            </a:r>
          </a:p>
          <a:p>
            <a:pPr lvl="1">
              <a:buFont typeface="Courier New" panose="02070309020205020404" pitchFamily="49" charset="0"/>
              <a:buChar char="o"/>
            </a:pPr>
            <a:r>
              <a:rPr lang="sl-SI" sz="1400" b="1" dirty="0">
                <a:latin typeface="+mj-lt"/>
              </a:rPr>
              <a:t>EKP 2021-2027 logotip;</a:t>
            </a:r>
          </a:p>
          <a:p>
            <a:pPr lvl="1">
              <a:buFont typeface="Courier New" panose="02070309020205020404" pitchFamily="49" charset="0"/>
              <a:buChar char="o"/>
            </a:pPr>
            <a:r>
              <a:rPr lang="sl-SI" sz="1400" b="1" dirty="0">
                <a:latin typeface="+mj-lt"/>
              </a:rPr>
              <a:t>najmanj A3 velikosti</a:t>
            </a:r>
            <a:r>
              <a:rPr lang="sl-SI" sz="1400" dirty="0">
                <a:latin typeface="+mj-lt"/>
              </a:rPr>
              <a:t>;</a:t>
            </a:r>
          </a:p>
          <a:p>
            <a:pPr lvl="1">
              <a:buFont typeface="Courier New" panose="02070309020205020404" pitchFamily="49" charset="0"/>
              <a:buChar char="o"/>
            </a:pPr>
            <a:r>
              <a:rPr lang="sl-SI" sz="1400" dirty="0">
                <a:latin typeface="+mj-lt"/>
              </a:rPr>
              <a:t>plakat ali drugo sredstvo se izobesi na </a:t>
            </a:r>
            <a:r>
              <a:rPr lang="sl-SI" sz="1400" b="1" dirty="0">
                <a:latin typeface="+mj-lt"/>
              </a:rPr>
              <a:t>vidnem mestu</a:t>
            </a:r>
            <a:r>
              <a:rPr lang="sl-SI" sz="1400" dirty="0">
                <a:latin typeface="+mj-lt"/>
              </a:rPr>
              <a:t>, to je na mestu izvajanja aktivnosti. </a:t>
            </a:r>
          </a:p>
          <a:p>
            <a:pPr lvl="1">
              <a:buFont typeface="Courier New" panose="02070309020205020404" pitchFamily="49" charset="0"/>
              <a:buChar char="o"/>
            </a:pPr>
            <a:endParaRPr lang="sl-SI" sz="1300" dirty="0">
              <a:latin typeface="+mj-lt"/>
            </a:endParaRPr>
          </a:p>
        </p:txBody>
      </p:sp>
      <p:sp>
        <p:nvSpPr>
          <p:cNvPr id="5" name="Označba mesta besedila 2"/>
          <p:cNvSpPr>
            <a:spLocks noGrp="1"/>
          </p:cNvSpPr>
          <p:nvPr>
            <p:ph type="body" idx="1"/>
          </p:nvPr>
        </p:nvSpPr>
        <p:spPr>
          <a:xfrm>
            <a:off x="6085183" y="666862"/>
            <a:ext cx="4402065" cy="823912"/>
          </a:xfrm>
        </p:spPr>
        <p:txBody>
          <a:bodyPr>
            <a:normAutofit/>
          </a:bodyPr>
          <a:lstStyle/>
          <a:p>
            <a:r>
              <a:rPr lang="sl-SI" sz="2000" dirty="0">
                <a:latin typeface="+mj-lt"/>
              </a:rPr>
              <a:t>INTERNA DOKUMENTACIJA</a:t>
            </a:r>
          </a:p>
        </p:txBody>
      </p:sp>
      <p:sp>
        <p:nvSpPr>
          <p:cNvPr id="6" name="Označba mesta vsebine 3"/>
          <p:cNvSpPr>
            <a:spLocks noGrp="1"/>
          </p:cNvSpPr>
          <p:nvPr>
            <p:ph sz="half" idx="2"/>
          </p:nvPr>
        </p:nvSpPr>
        <p:spPr>
          <a:xfrm>
            <a:off x="6085184" y="1490774"/>
            <a:ext cx="4402064" cy="4193437"/>
          </a:xfrm>
        </p:spPr>
        <p:txBody>
          <a:bodyPr>
            <a:normAutofit/>
          </a:bodyPr>
          <a:lstStyle/>
          <a:p>
            <a:pPr marL="0" indent="0" algn="just">
              <a:buNone/>
            </a:pPr>
            <a:r>
              <a:rPr lang="sl-SI" sz="1800" dirty="0">
                <a:latin typeface="+mj-lt"/>
              </a:rPr>
              <a:t>Interno dokumentacijo se označi z zahtevanimi elementi (logotipi in ustrezna navedba sklada) </a:t>
            </a:r>
            <a:r>
              <a:rPr lang="sl-SI" sz="1800" b="1" dirty="0">
                <a:latin typeface="+mj-lt"/>
              </a:rPr>
              <a:t>po lastni presoji</a:t>
            </a:r>
            <a:r>
              <a:rPr lang="sl-SI" sz="1800" dirty="0">
                <a:latin typeface="+mj-lt"/>
              </a:rPr>
              <a:t>, glede na dejstvo ali bo dokument namenjen javnosti ali ne. </a:t>
            </a:r>
            <a:endParaRPr lang="sl-SI" sz="1400" dirty="0">
              <a:latin typeface="+mj-lt"/>
            </a:endParaRPr>
          </a:p>
          <a:p>
            <a:pPr lvl="1">
              <a:buFont typeface="Courier New" panose="02070309020205020404" pitchFamily="49" charset="0"/>
              <a:buChar char="o"/>
            </a:pPr>
            <a:endParaRPr lang="sl-SI" sz="1300" dirty="0">
              <a:latin typeface="+mj-lt"/>
            </a:endParaRPr>
          </a:p>
        </p:txBody>
      </p:sp>
    </p:spTree>
    <p:extLst>
      <p:ext uri="{BB962C8B-B14F-4D97-AF65-F5344CB8AC3E}">
        <p14:creationId xmlns:p14="http://schemas.microsoft.com/office/powerpoint/2010/main" val="241744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838200" y="264610"/>
            <a:ext cx="10515600" cy="65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t>STALNA TABLA ALI PANO</a:t>
            </a:r>
            <a:endParaRPr lang="sl-SI" sz="2800" dirty="0"/>
          </a:p>
        </p:txBody>
      </p:sp>
      <p:sp>
        <p:nvSpPr>
          <p:cNvPr id="5" name="Označba mesta vsebine 2"/>
          <p:cNvSpPr txBox="1">
            <a:spLocks/>
          </p:cNvSpPr>
          <p:nvPr/>
        </p:nvSpPr>
        <p:spPr>
          <a:xfrm>
            <a:off x="749710" y="1011533"/>
            <a:ext cx="6907653" cy="46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900" dirty="0">
                <a:latin typeface="+mj-lt"/>
              </a:rPr>
              <a:t>Stalno tablo ali pano se uporabi za označitev vira sofinanciranja pri projektih:</a:t>
            </a:r>
          </a:p>
          <a:p>
            <a:pPr lvl="1">
              <a:buFont typeface="Courier New" panose="02070309020205020404" pitchFamily="49" charset="0"/>
              <a:buChar char="o"/>
            </a:pPr>
            <a:r>
              <a:rPr lang="pl-PL" sz="1700" dirty="0">
                <a:solidFill>
                  <a:schemeClr val="accent6">
                    <a:lumMod val="75000"/>
                  </a:schemeClr>
                </a:solidFill>
                <a:latin typeface="+mj-lt"/>
              </a:rPr>
              <a:t>katerih skupni strošek presega 500.000,00 € in jih podpira ESRR sklad.</a:t>
            </a:r>
            <a:endParaRPr lang="sl-SI" sz="2000" dirty="0">
              <a:latin typeface="+mj-lt"/>
            </a:endParaRPr>
          </a:p>
          <a:p>
            <a:pPr marL="0" indent="0">
              <a:buFont typeface="Arial" panose="020B0604020202020204" pitchFamily="34" charset="0"/>
              <a:buNone/>
            </a:pPr>
            <a:endParaRPr lang="sl-SI" sz="2000" dirty="0">
              <a:latin typeface="+mj-lt"/>
            </a:endParaRPr>
          </a:p>
          <a:p>
            <a:pPr marL="0" indent="0">
              <a:buFont typeface="Arial" panose="020B0604020202020204" pitchFamily="34" charset="0"/>
              <a:buNone/>
            </a:pPr>
            <a:r>
              <a:rPr lang="sl-SI" sz="2000" dirty="0">
                <a:latin typeface="+mj-lt"/>
              </a:rPr>
              <a:t>TEHNIČNE ZNAČILNOSTI stalne table ali panoja:</a:t>
            </a:r>
          </a:p>
          <a:p>
            <a:pPr lvl="1"/>
            <a:r>
              <a:rPr lang="sl-SI" sz="1400" b="1" dirty="0">
                <a:latin typeface="+mj-lt"/>
              </a:rPr>
              <a:t>naslov projekta;</a:t>
            </a:r>
          </a:p>
          <a:p>
            <a:pPr lvl="1"/>
            <a:r>
              <a:rPr lang="sl-SI" sz="1400" b="1" dirty="0">
                <a:latin typeface="+mj-lt"/>
              </a:rPr>
              <a:t>obvezni elementi označevanja EKP 2021-2027 ter </a:t>
            </a:r>
            <a:r>
              <a:rPr lang="sl-SI" sz="1200" b="1" dirty="0">
                <a:latin typeface="+mj-lt"/>
              </a:rPr>
              <a:t>drugi logotipi (opcijsko LAS in vodilni partner konzorcija) – vsi logotipi ISTE velikosti</a:t>
            </a:r>
            <a:r>
              <a:rPr lang="sl-SI" sz="1400" b="1" dirty="0">
                <a:latin typeface="+mj-lt"/>
              </a:rPr>
              <a:t>;</a:t>
            </a:r>
          </a:p>
          <a:p>
            <a:pPr lvl="1"/>
            <a:r>
              <a:rPr lang="sl-SI" sz="1400" b="1" dirty="0">
                <a:latin typeface="+mj-lt"/>
              </a:rPr>
              <a:t>opis projekta</a:t>
            </a:r>
            <a:r>
              <a:rPr lang="sl-SI" sz="1400" dirty="0">
                <a:latin typeface="+mj-lt"/>
              </a:rPr>
              <a:t>: naj zajema do 400 znakov in kratek / jasen opis</a:t>
            </a:r>
            <a:r>
              <a:rPr lang="sl-SI" sz="1400" i="1" dirty="0">
                <a:latin typeface="+mj-lt"/>
              </a:rPr>
              <a:t>;</a:t>
            </a:r>
          </a:p>
          <a:p>
            <a:pPr lvl="1"/>
            <a:r>
              <a:rPr lang="sl-SI" sz="1400" b="1" dirty="0">
                <a:latin typeface="+mj-lt"/>
              </a:rPr>
              <a:t>finančni del projekta: </a:t>
            </a:r>
            <a:r>
              <a:rPr lang="sl-SI" sz="1400" dirty="0">
                <a:latin typeface="+mj-lt"/>
              </a:rPr>
              <a:t>skupno vrednost in delež sofinanciranja;</a:t>
            </a:r>
          </a:p>
          <a:p>
            <a:pPr lvl="1"/>
            <a:r>
              <a:rPr lang="sl-SI" sz="1400" b="1" dirty="0">
                <a:latin typeface="+mj-lt"/>
              </a:rPr>
              <a:t>trajanje projekta </a:t>
            </a:r>
            <a:r>
              <a:rPr lang="sl-SI" sz="1400" dirty="0">
                <a:latin typeface="+mj-lt"/>
              </a:rPr>
              <a:t>(od datuma oddaje vloge na MKRR ali od začetka projekta ter do oddaje ZZI); </a:t>
            </a:r>
          </a:p>
          <a:p>
            <a:pPr lvl="1"/>
            <a:r>
              <a:rPr lang="sl-SI" sz="1400" b="1" dirty="0">
                <a:latin typeface="+mj-lt"/>
              </a:rPr>
              <a:t>slika / fotografija </a:t>
            </a:r>
            <a:r>
              <a:rPr lang="sl-SI" sz="1400" dirty="0">
                <a:latin typeface="+mj-lt"/>
              </a:rPr>
              <a:t>(opcijsko);</a:t>
            </a:r>
          </a:p>
          <a:p>
            <a:pPr lvl="1"/>
            <a:r>
              <a:rPr lang="sl-SI" sz="1400" dirty="0">
                <a:latin typeface="+mj-lt"/>
              </a:rPr>
              <a:t>pano se obesi s </a:t>
            </a:r>
            <a:r>
              <a:rPr lang="sl-SI" sz="1400" b="1" dirty="0">
                <a:latin typeface="+mj-lt"/>
              </a:rPr>
              <a:t>pričetkom izvajanja projekta </a:t>
            </a:r>
            <a:r>
              <a:rPr lang="sl-SI" sz="1400" dirty="0">
                <a:latin typeface="+mj-lt"/>
              </a:rPr>
              <a:t>in je </a:t>
            </a:r>
            <a:r>
              <a:rPr lang="sl-SI" sz="1400" b="1" dirty="0">
                <a:latin typeface="+mj-lt"/>
              </a:rPr>
              <a:t>trajen</a:t>
            </a:r>
            <a:r>
              <a:rPr lang="sl-SI" sz="1400" dirty="0">
                <a:latin typeface="+mj-lt"/>
              </a:rPr>
              <a:t>;</a:t>
            </a:r>
          </a:p>
          <a:p>
            <a:pPr lvl="1"/>
            <a:r>
              <a:rPr lang="sl-SI" sz="1400" dirty="0">
                <a:latin typeface="+mj-lt"/>
              </a:rPr>
              <a:t>pano se izobesi na </a:t>
            </a:r>
            <a:r>
              <a:rPr lang="sl-SI" sz="1400" b="1" dirty="0">
                <a:latin typeface="+mj-lt"/>
              </a:rPr>
              <a:t>vidnem mestu</a:t>
            </a:r>
            <a:r>
              <a:rPr lang="sl-SI" sz="1400" dirty="0">
                <a:latin typeface="+mj-lt"/>
              </a:rPr>
              <a:t>, to je na mestu izvajanja aktivnosti / naložbe in mora biti </a:t>
            </a:r>
            <a:r>
              <a:rPr lang="sl-SI" sz="1400" b="1" dirty="0">
                <a:latin typeface="+mj-lt"/>
              </a:rPr>
              <a:t>dobro viden</a:t>
            </a:r>
            <a:r>
              <a:rPr lang="sl-SI" sz="1400" dirty="0">
                <a:latin typeface="+mj-lt"/>
              </a:rPr>
              <a:t>.</a:t>
            </a:r>
          </a:p>
          <a:p>
            <a:pPr lvl="1"/>
            <a:endParaRPr lang="sl-SI" sz="1500" i="1" dirty="0">
              <a:latin typeface="+mj-lt"/>
            </a:endParaRPr>
          </a:p>
          <a:p>
            <a:pPr marL="0" indent="0">
              <a:buFont typeface="Arial" panose="020B0604020202020204" pitchFamily="34" charset="0"/>
              <a:buNone/>
            </a:pPr>
            <a:endParaRPr lang="sl-SI" sz="2000" dirty="0">
              <a:latin typeface="+mj-lt"/>
            </a:endParaRPr>
          </a:p>
        </p:txBody>
      </p:sp>
      <p:pic>
        <p:nvPicPr>
          <p:cNvPr id="10" name="Slika 9">
            <a:extLst>
              <a:ext uri="{FF2B5EF4-FFF2-40B4-BE49-F238E27FC236}">
                <a16:creationId xmlns:a16="http://schemas.microsoft.com/office/drawing/2014/main" id="{3EDCC259-AB14-4582-BBE3-2CEE5BDCFF22}"/>
              </a:ext>
            </a:extLst>
          </p:cNvPr>
          <p:cNvPicPr>
            <a:picLocks noChangeAspect="1"/>
          </p:cNvPicPr>
          <p:nvPr/>
        </p:nvPicPr>
        <p:blipFill>
          <a:blip r:embed="rId3"/>
          <a:stretch>
            <a:fillRect/>
          </a:stretch>
        </p:blipFill>
        <p:spPr>
          <a:xfrm>
            <a:off x="9132627" y="592410"/>
            <a:ext cx="2767309" cy="3676159"/>
          </a:xfrm>
          <a:prstGeom prst="rect">
            <a:avLst/>
          </a:prstGeom>
        </p:spPr>
      </p:pic>
      <p:pic>
        <p:nvPicPr>
          <p:cNvPr id="11" name="Slika 10">
            <a:extLst>
              <a:ext uri="{FF2B5EF4-FFF2-40B4-BE49-F238E27FC236}">
                <a16:creationId xmlns:a16="http://schemas.microsoft.com/office/drawing/2014/main" id="{C41F3278-8D35-4CF1-9F6E-B52A58421AFA}"/>
              </a:ext>
            </a:extLst>
          </p:cNvPr>
          <p:cNvPicPr>
            <a:picLocks noChangeAspect="1"/>
          </p:cNvPicPr>
          <p:nvPr/>
        </p:nvPicPr>
        <p:blipFill>
          <a:blip r:embed="rId4"/>
          <a:stretch>
            <a:fillRect/>
          </a:stretch>
        </p:blipFill>
        <p:spPr>
          <a:xfrm>
            <a:off x="7474482" y="4359892"/>
            <a:ext cx="4425454" cy="1859873"/>
          </a:xfrm>
          <a:prstGeom prst="rect">
            <a:avLst/>
          </a:prstGeom>
        </p:spPr>
      </p:pic>
    </p:spTree>
    <p:extLst>
      <p:ext uri="{BB962C8B-B14F-4D97-AF65-F5344CB8AC3E}">
        <p14:creationId xmlns:p14="http://schemas.microsoft.com/office/powerpoint/2010/main" val="3845611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 z besedilom 2">
            <a:extLst>
              <a:ext uri="{FF2B5EF4-FFF2-40B4-BE49-F238E27FC236}">
                <a16:creationId xmlns:a16="http://schemas.microsoft.com/office/drawing/2014/main" id="{DEABB114-4DD1-49E8-912E-4FF81AFBE65D}"/>
              </a:ext>
            </a:extLst>
          </p:cNvPr>
          <p:cNvSpPr txBox="1">
            <a:spLocks noChangeArrowheads="1"/>
          </p:cNvSpPr>
          <p:nvPr/>
        </p:nvSpPr>
        <p:spPr bwMode="auto">
          <a:xfrm>
            <a:off x="2674244" y="1669111"/>
            <a:ext cx="6843512" cy="3519778"/>
          </a:xfrm>
          <a:prstGeom prst="rect">
            <a:avLst/>
          </a:prstGeom>
          <a:solidFill>
            <a:srgbClr val="FDFEDA"/>
          </a:solidFill>
          <a:ln w="9525">
            <a:noFill/>
            <a:miter lim="800000"/>
            <a:headEnd/>
            <a:tailEnd/>
          </a:ln>
        </p:spPr>
        <p:txBody>
          <a:bodyPr rot="0" vert="horz" wrap="square" lIns="91440" tIns="45720" rIns="91440" bIns="45720" anchor="t" anchorCtr="0">
            <a:noAutofit/>
          </a:bodyPr>
          <a:lstStyle/>
          <a:p>
            <a:pPr algn="just">
              <a:spcAft>
                <a:spcPts val="0"/>
              </a:spcAft>
            </a:pPr>
            <a:endParaRPr lang="sl-SI" sz="1600" b="1" i="1"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sl-SI" sz="1600" b="1" i="1"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endParaRPr lang="sl-SI" sz="1600" b="1" i="1" dirty="0">
              <a:effectLst/>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sl-SI" sz="2800" b="1" i="1" dirty="0">
                <a:effectLst/>
                <a:latin typeface="+mj-lt"/>
                <a:ea typeface="Times New Roman" panose="02020603050405020304" pitchFamily="18" charset="0"/>
                <a:cs typeface="Calibri" panose="020F0502020204030204" pitchFamily="34" charset="0"/>
              </a:rPr>
              <a:t>PRIPOROČILO!</a:t>
            </a:r>
          </a:p>
          <a:p>
            <a:pPr algn="ctr">
              <a:spcAft>
                <a:spcPts val="0"/>
              </a:spcAft>
            </a:pPr>
            <a:r>
              <a:rPr lang="sl-SI" sz="2800" dirty="0">
                <a:solidFill>
                  <a:srgbClr val="000000"/>
                </a:solidFill>
                <a:latin typeface="+mj-lt"/>
                <a:ea typeface="Times New Roman" panose="02020603050405020304" pitchFamily="18" charset="0"/>
                <a:cs typeface="Calibri" panose="020F0502020204030204" pitchFamily="34" charset="0"/>
              </a:rPr>
              <a:t> </a:t>
            </a:r>
          </a:p>
          <a:p>
            <a:pPr algn="ctr">
              <a:spcAft>
                <a:spcPts val="0"/>
              </a:spcAft>
            </a:pPr>
            <a:r>
              <a:rPr lang="sl-SI" sz="2800" dirty="0">
                <a:solidFill>
                  <a:srgbClr val="000000"/>
                </a:solidFill>
                <a:latin typeface="+mj-lt"/>
                <a:ea typeface="Times New Roman" panose="02020603050405020304" pitchFamily="18" charset="0"/>
                <a:cs typeface="Calibri" panose="020F0502020204030204" pitchFamily="34" charset="0"/>
              </a:rPr>
              <a:t>Pred objavo/tiskom nam gradivo pošljite v predogled.  </a:t>
            </a:r>
          </a:p>
          <a:p>
            <a:pPr algn="just">
              <a:spcAft>
                <a:spcPts val="0"/>
              </a:spcAft>
            </a:pPr>
            <a:endParaRPr lang="sl-SI" sz="11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6052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94860" y="1513367"/>
            <a:ext cx="9367698" cy="3022600"/>
          </a:xfrm>
        </p:spPr>
        <p:txBody>
          <a:bodyPr/>
          <a:lstStyle/>
          <a:p>
            <a:pPr algn="ctr"/>
            <a:r>
              <a:rPr lang="sl-SI" b="1" dirty="0">
                <a:solidFill>
                  <a:schemeClr val="accent6">
                    <a:lumMod val="75000"/>
                  </a:schemeClr>
                </a:solidFill>
              </a:rPr>
              <a:t>VAŠA VPRAŠANJA? </a:t>
            </a:r>
            <a:endParaRPr lang="en-GB" b="1" dirty="0">
              <a:solidFill>
                <a:schemeClr val="accent6">
                  <a:lumMod val="75000"/>
                </a:schemeClr>
              </a:solidFill>
            </a:endParaRPr>
          </a:p>
        </p:txBody>
      </p:sp>
    </p:spTree>
    <p:extLst>
      <p:ext uri="{BB962C8B-B14F-4D97-AF65-F5344CB8AC3E}">
        <p14:creationId xmlns:p14="http://schemas.microsoft.com/office/powerpoint/2010/main" val="96813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896116"/>
          </a:xfrm>
        </p:spPr>
        <p:txBody>
          <a:bodyPr>
            <a:normAutofit/>
          </a:bodyPr>
          <a:lstStyle/>
          <a:p>
            <a:r>
              <a:rPr lang="sl-SI" sz="3600" b="1" dirty="0"/>
              <a:t>OBDOBJE UPRAVIČENOSTI STROŠKOV IN IZDATKOV</a:t>
            </a:r>
            <a:endParaRPr lang="sl-SI" sz="3600" dirty="0"/>
          </a:p>
        </p:txBody>
      </p:sp>
      <p:sp>
        <p:nvSpPr>
          <p:cNvPr id="4" name="Ograda vsebine 2"/>
          <p:cNvSpPr>
            <a:spLocks noGrp="1"/>
          </p:cNvSpPr>
          <p:nvPr>
            <p:ph idx="1"/>
          </p:nvPr>
        </p:nvSpPr>
        <p:spPr>
          <a:xfrm>
            <a:off x="444843" y="1058042"/>
            <a:ext cx="11302313" cy="5717896"/>
          </a:xfrm>
        </p:spPr>
        <p:txBody>
          <a:bodyPr>
            <a:normAutofit fontScale="85000" lnSpcReduction="20000"/>
          </a:bodyPr>
          <a:lstStyle/>
          <a:p>
            <a:pPr>
              <a:buNone/>
            </a:pPr>
            <a:r>
              <a:rPr lang="sl-SI" b="1" dirty="0">
                <a:latin typeface="+mj-lt"/>
              </a:rPr>
              <a:t> </a:t>
            </a:r>
            <a:endParaRPr lang="sl-SI" dirty="0">
              <a:latin typeface="+mj-lt"/>
            </a:endParaRPr>
          </a:p>
          <a:p>
            <a:pPr algn="ctr">
              <a:buNone/>
            </a:pPr>
            <a:r>
              <a:rPr lang="sl-SI" sz="2600" dirty="0">
                <a:latin typeface="+mj-lt"/>
              </a:rPr>
              <a:t>Obdobje upravičenosti stroškov in izdatkov je opredeljeno v Pogodbi o sofinanciranju.</a:t>
            </a:r>
          </a:p>
          <a:p>
            <a:pPr algn="ctr">
              <a:buNone/>
            </a:pPr>
            <a:r>
              <a:rPr lang="sl-SI" sz="2600" dirty="0">
                <a:latin typeface="+mj-lt"/>
              </a:rPr>
              <a:t> </a:t>
            </a:r>
          </a:p>
          <a:p>
            <a:pPr algn="ctr">
              <a:buNone/>
            </a:pPr>
            <a:r>
              <a:rPr lang="sl-SI" sz="3100" dirty="0">
                <a:latin typeface="+mj-lt"/>
              </a:rPr>
              <a:t>V skladu z osmim odstavkom 8. člena Uredbe CLLD so upravičeni samo stroški, ki so nastali </a:t>
            </a:r>
            <a:r>
              <a:rPr lang="sl-SI" sz="3100" b="1" dirty="0">
                <a:solidFill>
                  <a:schemeClr val="accent6">
                    <a:lumMod val="75000"/>
                  </a:schemeClr>
                </a:solidFill>
                <a:latin typeface="+mj-lt"/>
              </a:rPr>
              <a:t>po vložitvi vloge za odobritev na ministrstvo</a:t>
            </a:r>
            <a:r>
              <a:rPr lang="sl-SI" sz="3100" dirty="0">
                <a:solidFill>
                  <a:schemeClr val="accent6">
                    <a:lumMod val="75000"/>
                  </a:schemeClr>
                </a:solidFill>
                <a:latin typeface="+mj-lt"/>
              </a:rPr>
              <a:t>. </a:t>
            </a:r>
            <a:r>
              <a:rPr lang="sl-SI" sz="3100" b="1" dirty="0">
                <a:solidFill>
                  <a:schemeClr val="accent6">
                    <a:lumMod val="75000"/>
                  </a:schemeClr>
                </a:solidFill>
                <a:latin typeface="+mj-lt"/>
              </a:rPr>
              <a:t>To je datum, ko je LAS posredoval vlogo / projekt ministrstvu v pregled oziroma potrditev ter do zaključka projekta, opredeljenega v vlogi.</a:t>
            </a:r>
          </a:p>
          <a:p>
            <a:pPr algn="ctr">
              <a:buNone/>
            </a:pPr>
            <a:endParaRPr lang="sl-SI" sz="3100" dirty="0">
              <a:latin typeface="+mj-lt"/>
            </a:endParaRPr>
          </a:p>
          <a:p>
            <a:pPr algn="ctr">
              <a:buNone/>
            </a:pPr>
            <a:endParaRPr lang="sl-SI" sz="2600" dirty="0">
              <a:latin typeface="+mj-lt"/>
            </a:endParaRPr>
          </a:p>
          <a:p>
            <a:pPr algn="ctr">
              <a:buNone/>
            </a:pPr>
            <a:r>
              <a:rPr lang="sl-SI" sz="2600" dirty="0">
                <a:latin typeface="+mj-lt"/>
                <a:ea typeface="Times New Roman" panose="02020603050405020304" pitchFamily="18" charset="0"/>
              </a:rPr>
              <a:t>Projekt mora biti </a:t>
            </a:r>
            <a:r>
              <a:rPr lang="sl-SI" sz="2600" b="1" dirty="0">
                <a:latin typeface="+mj-lt"/>
                <a:ea typeface="Times New Roman" panose="02020603050405020304" pitchFamily="18" charset="0"/>
              </a:rPr>
              <a:t>izveden v skladu s prijavljeno in s strani MKRR odobreno vsebino </a:t>
            </a:r>
            <a:r>
              <a:rPr lang="sl-SI" sz="2600" dirty="0">
                <a:latin typeface="+mj-lt"/>
                <a:ea typeface="Times New Roman" panose="02020603050405020304" pitchFamily="18" charset="0"/>
              </a:rPr>
              <a:t>ter področno zakonodajo.</a:t>
            </a:r>
          </a:p>
          <a:p>
            <a:pPr algn="ctr">
              <a:buNone/>
            </a:pPr>
            <a:endParaRPr lang="sl-SI" sz="2600" dirty="0">
              <a:latin typeface="+mj-lt"/>
            </a:endParaRPr>
          </a:p>
          <a:p>
            <a:pPr algn="ctr">
              <a:buNone/>
            </a:pPr>
            <a:r>
              <a:rPr lang="sl-SI" sz="2600" u="sng" dirty="0">
                <a:latin typeface="+mj-lt"/>
              </a:rPr>
              <a:t>Projekt ne sme biti fizično zaključen ali v celoti izveden pred datumom podpisa pogodbe med ministrstvom in upravičencem.</a:t>
            </a:r>
          </a:p>
          <a:p>
            <a:pPr algn="ctr">
              <a:buNone/>
            </a:pPr>
            <a:endParaRPr lang="sl-SI" sz="2600" dirty="0">
              <a:latin typeface="+mj-lt"/>
            </a:endParaRPr>
          </a:p>
          <a:p>
            <a:pPr algn="ctr">
              <a:buNone/>
            </a:pPr>
            <a:r>
              <a:rPr lang="sl-SI" sz="2600" b="1" dirty="0">
                <a:solidFill>
                  <a:schemeClr val="accent1">
                    <a:lumMod val="75000"/>
                  </a:schemeClr>
                </a:solidFill>
                <a:latin typeface="+mj-lt"/>
                <a:sym typeface="Wingdings" panose="05000000000000000000" pitchFamily="2" charset="2"/>
              </a:rPr>
              <a:t> Upravičenec je dolžan vsako manjšo vsebinsko oziroma časovno spremembo projekta pisno obrazložiti in utemeljiti ter jo posredovati ministrstvu/skrbniku pogodbe ter v vednost na LAS. </a:t>
            </a:r>
            <a:endParaRPr lang="sl-SI" sz="2600" b="1" dirty="0">
              <a:latin typeface="+mj-lt"/>
            </a:endParaRPr>
          </a:p>
          <a:p>
            <a:endParaRPr lang="sl-SI" dirty="0">
              <a:latin typeface="+mj-lt"/>
            </a:endParaRPr>
          </a:p>
        </p:txBody>
      </p:sp>
    </p:spTree>
    <p:extLst>
      <p:ext uri="{BB962C8B-B14F-4D97-AF65-F5344CB8AC3E}">
        <p14:creationId xmlns:p14="http://schemas.microsoft.com/office/powerpoint/2010/main" val="109323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537587"/>
            <a:ext cx="10515600" cy="662397"/>
          </a:xfrm>
        </p:spPr>
        <p:txBody>
          <a:bodyPr>
            <a:normAutofit/>
          </a:bodyPr>
          <a:lstStyle/>
          <a:p>
            <a:r>
              <a:rPr lang="sl-SI" sz="3600" b="1" dirty="0"/>
              <a:t>UPRAVIČENI STROŠKI PO KATEGORIJAH</a:t>
            </a:r>
          </a:p>
        </p:txBody>
      </p:sp>
      <p:sp>
        <p:nvSpPr>
          <p:cNvPr id="5" name="Označba mesta vsebine 2"/>
          <p:cNvSpPr>
            <a:spLocks noGrp="1"/>
          </p:cNvSpPr>
          <p:nvPr>
            <p:ph idx="1"/>
          </p:nvPr>
        </p:nvSpPr>
        <p:spPr>
          <a:xfrm>
            <a:off x="790514" y="1085481"/>
            <a:ext cx="10258978" cy="5579270"/>
          </a:xfrm>
        </p:spPr>
        <p:txBody>
          <a:bodyPr>
            <a:normAutofit/>
          </a:bodyPr>
          <a:lstStyle/>
          <a:p>
            <a:pPr marL="0" indent="0" algn="just">
              <a:lnSpc>
                <a:spcPct val="115000"/>
              </a:lnSpc>
              <a:spcAft>
                <a:spcPts val="0"/>
              </a:spcAft>
              <a:buNone/>
            </a:pPr>
            <a:endParaRPr lang="sl-SI" sz="2600" dirty="0">
              <a:latin typeface="+mj-lt"/>
              <a:ea typeface="Times New Roman" panose="02020603050405020304" pitchFamily="18" charset="0"/>
            </a:endParaRPr>
          </a:p>
          <a:p>
            <a:pPr algn="just">
              <a:buNone/>
            </a:pPr>
            <a:r>
              <a:rPr lang="sl-SI" sz="2400" dirty="0">
                <a:latin typeface="+mj-lt"/>
              </a:rPr>
              <a:t>V okviru CLLD so za sofinanciranje iz ESRR upravičeni naslednji stroški – v skladu z odobrenim stroškovnikom projekta:</a:t>
            </a:r>
          </a:p>
          <a:p>
            <a:pPr algn="just"/>
            <a:r>
              <a:rPr lang="sl-SI" sz="2000" b="1" dirty="0">
                <a:solidFill>
                  <a:schemeClr val="accent6">
                    <a:lumMod val="75000"/>
                  </a:schemeClr>
                </a:solidFill>
                <a:latin typeface="+mj-lt"/>
              </a:rPr>
              <a:t>Naložbe / investicije v opredmetena sredstva</a:t>
            </a:r>
            <a:r>
              <a:rPr lang="sl-SI" sz="2000" dirty="0">
                <a:latin typeface="+mj-lt"/>
              </a:rPr>
              <a:t> (nakup, gradnja nepremičnin, nakup zemljišč, napeljave, stroji, oprema, pohištvo, prevozna sredstva),</a:t>
            </a:r>
            <a:endParaRPr lang="sl-SI" sz="2400" dirty="0">
              <a:latin typeface="+mj-lt"/>
            </a:endParaRPr>
          </a:p>
          <a:p>
            <a:pPr algn="just"/>
            <a:r>
              <a:rPr lang="sl-SI" sz="2000" b="1" dirty="0">
                <a:solidFill>
                  <a:schemeClr val="accent6">
                    <a:lumMod val="75000"/>
                  </a:schemeClr>
                </a:solidFill>
                <a:latin typeface="+mj-lt"/>
              </a:rPr>
              <a:t>Naložbe / investicije v neopredmetena sredstva </a:t>
            </a:r>
            <a:r>
              <a:rPr lang="sl-SI" sz="2000" dirty="0">
                <a:latin typeface="+mj-lt"/>
              </a:rPr>
              <a:t>(patenti, licence, strokovno znanje, druga intelektualna lastnina)</a:t>
            </a:r>
            <a:r>
              <a:rPr lang="sl-SI" sz="2000" dirty="0">
                <a:solidFill>
                  <a:schemeClr val="accent6">
                    <a:lumMod val="75000"/>
                  </a:schemeClr>
                </a:solidFill>
                <a:latin typeface="+mj-lt"/>
              </a:rPr>
              <a:t>,</a:t>
            </a:r>
          </a:p>
          <a:p>
            <a:pPr algn="just"/>
            <a:r>
              <a:rPr lang="sl-SI" sz="2000" b="1" dirty="0">
                <a:solidFill>
                  <a:schemeClr val="accent6">
                    <a:lumMod val="75000"/>
                  </a:schemeClr>
                </a:solidFill>
                <a:latin typeface="+mj-lt"/>
              </a:rPr>
              <a:t>Stroški dela </a:t>
            </a:r>
            <a:r>
              <a:rPr lang="sl-SI" sz="2000" dirty="0">
                <a:latin typeface="+mj-lt"/>
              </a:rPr>
              <a:t>(stroški zaposlenih, ki izhajajo iz pogodbe o zaposlitvi in stroški plač samozaposlenih, vključno s stroški dela po </a:t>
            </a:r>
            <a:r>
              <a:rPr lang="sl-SI" sz="2000" dirty="0" err="1">
                <a:latin typeface="+mj-lt"/>
              </a:rPr>
              <a:t>podjemni</a:t>
            </a:r>
            <a:r>
              <a:rPr lang="sl-SI" sz="2000" dirty="0">
                <a:latin typeface="+mj-lt"/>
              </a:rPr>
              <a:t> pogodbi, avtorski pogodbi, vključno s prostovoljskim delom, če so taki stroški v pogodbah jasno opredeljeni),</a:t>
            </a:r>
            <a:endParaRPr lang="sl-SI" dirty="0">
              <a:latin typeface="+mj-lt"/>
            </a:endParaRPr>
          </a:p>
          <a:p>
            <a:pPr algn="just"/>
            <a:r>
              <a:rPr lang="sl-SI" sz="2000" dirty="0">
                <a:solidFill>
                  <a:schemeClr val="accent6">
                    <a:lumMod val="75000"/>
                  </a:schemeClr>
                </a:solidFill>
                <a:latin typeface="+mj-lt"/>
              </a:rPr>
              <a:t>S</a:t>
            </a:r>
            <a:r>
              <a:rPr lang="sl-SI" sz="2000" b="1" dirty="0">
                <a:solidFill>
                  <a:schemeClr val="accent6">
                    <a:lumMod val="75000"/>
                  </a:schemeClr>
                </a:solidFill>
                <a:latin typeface="+mj-lt"/>
              </a:rPr>
              <a:t>troški zunanjih izvajalcev </a:t>
            </a:r>
            <a:r>
              <a:rPr lang="sl-SI" sz="2000" dirty="0">
                <a:latin typeface="+mj-lt"/>
              </a:rPr>
              <a:t>(nadzor, organizacija dogodkov, delavnic, pridobitev dovoljenj, priprava promocijskih in strokovni gradiv, informiranje in komuniciranje itd.) in</a:t>
            </a:r>
          </a:p>
          <a:p>
            <a:pPr algn="just"/>
            <a:r>
              <a:rPr lang="sl-SI" sz="2000" b="1" dirty="0">
                <a:solidFill>
                  <a:schemeClr val="accent6">
                    <a:lumMod val="75000"/>
                  </a:schemeClr>
                </a:solidFill>
                <a:latin typeface="+mj-lt"/>
              </a:rPr>
              <a:t>DDV.</a:t>
            </a:r>
            <a:r>
              <a:rPr lang="sl-SI" dirty="0">
                <a:latin typeface="+mj-lt"/>
              </a:rPr>
              <a:t> </a:t>
            </a:r>
          </a:p>
        </p:txBody>
      </p:sp>
    </p:spTree>
    <p:extLst>
      <p:ext uri="{BB962C8B-B14F-4D97-AF65-F5344CB8AC3E}">
        <p14:creationId xmlns:p14="http://schemas.microsoft.com/office/powerpoint/2010/main" val="273729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A5C7D12-EF4D-4B4A-802C-6458291A0A30}"/>
              </a:ext>
            </a:extLst>
          </p:cNvPr>
          <p:cNvSpPr>
            <a:spLocks noGrp="1"/>
          </p:cNvSpPr>
          <p:nvPr>
            <p:ph idx="1"/>
          </p:nvPr>
        </p:nvSpPr>
        <p:spPr>
          <a:xfrm>
            <a:off x="838200" y="1825625"/>
            <a:ext cx="10515600" cy="4737100"/>
          </a:xfrm>
        </p:spPr>
        <p:txBody>
          <a:bodyPr>
            <a:normAutofit fontScale="92500" lnSpcReduction="20000"/>
          </a:bodyPr>
          <a:lstStyle/>
          <a:p>
            <a:pPr marL="0" indent="0" algn="just">
              <a:spcBef>
                <a:spcPts val="0"/>
              </a:spcBef>
              <a:buNone/>
            </a:pPr>
            <a:r>
              <a:rPr lang="sl-SI" sz="1900" dirty="0">
                <a:latin typeface="+mj-lt"/>
              </a:rPr>
              <a:t>Vlagatelj poroča o izvajanju projekta VP LAS Obsotelje in Kozjansko. </a:t>
            </a:r>
          </a:p>
          <a:p>
            <a:pPr marL="0" indent="0" algn="just">
              <a:spcBef>
                <a:spcPts val="0"/>
              </a:spcBef>
              <a:buNone/>
            </a:pPr>
            <a:endParaRPr lang="sl-SI" sz="1400" dirty="0">
              <a:latin typeface="+mj-lt"/>
            </a:endParaRPr>
          </a:p>
          <a:p>
            <a:pPr marL="0" indent="0">
              <a:lnSpc>
                <a:spcPct val="100000"/>
              </a:lnSpc>
              <a:spcBef>
                <a:spcPts val="0"/>
              </a:spcBef>
              <a:buNone/>
            </a:pPr>
            <a:r>
              <a:rPr lang="sl-SI" sz="1900" b="1" u="sng" dirty="0">
                <a:latin typeface="+mj-lt"/>
              </a:rPr>
              <a:t>Vsebina zahtevka za izplačilo: </a:t>
            </a:r>
          </a:p>
          <a:p>
            <a:pPr marL="0" indent="0">
              <a:lnSpc>
                <a:spcPct val="100000"/>
              </a:lnSpc>
              <a:spcBef>
                <a:spcPts val="0"/>
              </a:spcBef>
              <a:buNone/>
            </a:pPr>
            <a:endParaRPr lang="sl-SI" sz="1900" b="1" u="sng" dirty="0">
              <a:latin typeface="+mj-lt"/>
            </a:endParaRPr>
          </a:p>
          <a:p>
            <a:pPr marL="0" indent="0">
              <a:lnSpc>
                <a:spcPct val="100000"/>
              </a:lnSpc>
              <a:spcBef>
                <a:spcPts val="0"/>
              </a:spcBef>
              <a:buNone/>
            </a:pPr>
            <a:endParaRPr lang="sl-SI" sz="1100" dirty="0">
              <a:highlight>
                <a:srgbClr val="FFFF00"/>
              </a:highlight>
              <a:latin typeface="+mj-lt"/>
            </a:endParaRPr>
          </a:p>
          <a:p>
            <a:pPr marL="0" indent="0">
              <a:lnSpc>
                <a:spcPct val="100000"/>
              </a:lnSpc>
              <a:spcBef>
                <a:spcPts val="0"/>
              </a:spcBef>
              <a:buNone/>
            </a:pPr>
            <a:r>
              <a:rPr lang="sl-SI" sz="1900" b="1" dirty="0">
                <a:solidFill>
                  <a:schemeClr val="accent6">
                    <a:lumMod val="75000"/>
                  </a:schemeClr>
                </a:solidFill>
                <a:latin typeface="+mj-lt"/>
              </a:rPr>
              <a:t>POROČILO O IZVAJANJU PROJEKTA (</a:t>
            </a:r>
            <a:r>
              <a:rPr lang="sl-SI" sz="1900" dirty="0">
                <a:solidFill>
                  <a:schemeClr val="accent6">
                    <a:lumMod val="75000"/>
                  </a:schemeClr>
                </a:solidFill>
                <a:latin typeface="+mj-lt"/>
              </a:rPr>
              <a:t>pripravili bomo obrazec in ga posredovali</a:t>
            </a:r>
            <a:r>
              <a:rPr lang="sl-SI" sz="1900" b="1" dirty="0">
                <a:solidFill>
                  <a:schemeClr val="accent6">
                    <a:lumMod val="75000"/>
                  </a:schemeClr>
                </a:solidFill>
                <a:latin typeface="+mj-lt"/>
              </a:rPr>
              <a:t>) </a:t>
            </a:r>
          </a:p>
          <a:p>
            <a:pPr marL="0" indent="0">
              <a:lnSpc>
                <a:spcPct val="100000"/>
              </a:lnSpc>
              <a:spcBef>
                <a:spcPts val="0"/>
              </a:spcBef>
              <a:buNone/>
            </a:pPr>
            <a:endParaRPr lang="sl-SI" sz="1900" b="1" dirty="0">
              <a:solidFill>
                <a:schemeClr val="accent6">
                  <a:lumMod val="75000"/>
                </a:schemeClr>
              </a:solidFill>
              <a:latin typeface="+mj-lt"/>
            </a:endParaRPr>
          </a:p>
          <a:p>
            <a:pPr marL="0" indent="0">
              <a:lnSpc>
                <a:spcPct val="100000"/>
              </a:lnSpc>
              <a:spcBef>
                <a:spcPts val="0"/>
              </a:spcBef>
              <a:buNone/>
            </a:pPr>
            <a:r>
              <a:rPr lang="sl-SI" sz="1900" b="1" dirty="0">
                <a:latin typeface="+mj-lt"/>
              </a:rPr>
              <a:t>Poročilo o izvajanju projekta, ki mora vsebovati naslednje obvezne sestavine: </a:t>
            </a:r>
          </a:p>
          <a:p>
            <a:pPr marL="0" indent="0">
              <a:lnSpc>
                <a:spcPct val="100000"/>
              </a:lnSpc>
              <a:spcBef>
                <a:spcPts val="0"/>
              </a:spcBef>
              <a:buNone/>
            </a:pPr>
            <a:endParaRPr lang="sl-SI" sz="1900" b="1" dirty="0">
              <a:latin typeface="+mj-lt"/>
            </a:endParaRPr>
          </a:p>
          <a:p>
            <a:pPr marL="800100" lvl="1" indent="-342900">
              <a:lnSpc>
                <a:spcPct val="100000"/>
              </a:lnSpc>
              <a:spcBef>
                <a:spcPts val="0"/>
              </a:spcBef>
              <a:buAutoNum type="arabicPlain"/>
            </a:pPr>
            <a:r>
              <a:rPr lang="sl-SI" sz="2000" dirty="0">
                <a:latin typeface="+mj-lt"/>
              </a:rPr>
              <a:t>povzetek izvedenih aktivnosti;</a:t>
            </a:r>
          </a:p>
          <a:p>
            <a:pPr marL="457200" lvl="1" indent="0">
              <a:lnSpc>
                <a:spcPct val="100000"/>
              </a:lnSpc>
              <a:spcBef>
                <a:spcPts val="0"/>
              </a:spcBef>
              <a:buNone/>
            </a:pPr>
            <a:endParaRPr lang="sl-SI" sz="2000" dirty="0">
              <a:latin typeface="+mj-lt"/>
            </a:endParaRPr>
          </a:p>
          <a:p>
            <a:pPr marL="800100" lvl="1" indent="-342900">
              <a:lnSpc>
                <a:spcPct val="100000"/>
              </a:lnSpc>
              <a:spcBef>
                <a:spcPts val="0"/>
              </a:spcBef>
              <a:buAutoNum type="arabicPlain" startAt="2"/>
            </a:pPr>
            <a:r>
              <a:rPr lang="sl-SI" sz="2000" dirty="0">
                <a:latin typeface="+mj-lt"/>
              </a:rPr>
              <a:t>opis doseženih ciljev, rezultatov projekta in učinkov projekta (z opredeljenimi kazalniki določenimi v vlogi);</a:t>
            </a:r>
          </a:p>
          <a:p>
            <a:pPr marL="457200" lvl="1" indent="0">
              <a:lnSpc>
                <a:spcPct val="100000"/>
              </a:lnSpc>
              <a:spcBef>
                <a:spcPts val="0"/>
              </a:spcBef>
              <a:buNone/>
            </a:pPr>
            <a:endParaRPr lang="sl-SI" sz="2000" dirty="0">
              <a:latin typeface="+mj-lt"/>
            </a:endParaRPr>
          </a:p>
          <a:p>
            <a:pPr marL="800100" lvl="1" indent="-342900">
              <a:lnSpc>
                <a:spcPct val="100000"/>
              </a:lnSpc>
              <a:spcBef>
                <a:spcPts val="0"/>
              </a:spcBef>
              <a:buAutoNum type="arabicPlain" startAt="3"/>
            </a:pPr>
            <a:r>
              <a:rPr lang="sl-SI" sz="2000" dirty="0">
                <a:latin typeface="+mj-lt"/>
              </a:rPr>
              <a:t>pojasnila o morebitnih odstopanjih;</a:t>
            </a:r>
          </a:p>
          <a:p>
            <a:pPr marL="457200" lvl="1" indent="0">
              <a:lnSpc>
                <a:spcPct val="100000"/>
              </a:lnSpc>
              <a:spcBef>
                <a:spcPts val="0"/>
              </a:spcBef>
              <a:buNone/>
            </a:pPr>
            <a:endParaRPr lang="sl-SI" sz="2000" dirty="0">
              <a:latin typeface="+mj-lt"/>
            </a:endParaRPr>
          </a:p>
          <a:p>
            <a:pPr marL="800100" lvl="1" indent="-342900">
              <a:lnSpc>
                <a:spcPct val="100000"/>
              </a:lnSpc>
              <a:spcBef>
                <a:spcPts val="0"/>
              </a:spcBef>
              <a:buAutoNum type="arabicPlain" startAt="4"/>
            </a:pPr>
            <a:r>
              <a:rPr lang="sl-SI" sz="2000" dirty="0">
                <a:latin typeface="+mj-lt"/>
              </a:rPr>
              <a:t>opis izvedenih aktivnosti za dosego ciljev;</a:t>
            </a:r>
          </a:p>
          <a:p>
            <a:pPr marL="457200" lvl="1" indent="0">
              <a:lnSpc>
                <a:spcPct val="100000"/>
              </a:lnSpc>
              <a:spcBef>
                <a:spcPts val="0"/>
              </a:spcBef>
              <a:buNone/>
            </a:pPr>
            <a:endParaRPr lang="sl-SI" sz="2000" dirty="0">
              <a:latin typeface="+mj-lt"/>
            </a:endParaRPr>
          </a:p>
          <a:p>
            <a:pPr marL="800100" lvl="1" indent="-342900">
              <a:lnSpc>
                <a:spcPct val="100000"/>
              </a:lnSpc>
              <a:spcBef>
                <a:spcPts val="0"/>
              </a:spcBef>
              <a:buAutoNum type="arabicPlain" startAt="5"/>
            </a:pPr>
            <a:r>
              <a:rPr lang="sl-SI" sz="2000" dirty="0">
                <a:latin typeface="+mj-lt"/>
              </a:rPr>
              <a:t>opis izvedenih načinov in obseg razširjanja rezultata projekta;</a:t>
            </a:r>
          </a:p>
          <a:p>
            <a:pPr marL="457200" lvl="1" indent="0">
              <a:lnSpc>
                <a:spcPct val="100000"/>
              </a:lnSpc>
              <a:spcBef>
                <a:spcPts val="0"/>
              </a:spcBef>
              <a:buNone/>
            </a:pPr>
            <a:endParaRPr lang="sl-SI" sz="2000" dirty="0">
              <a:latin typeface="+mj-lt"/>
            </a:endParaRPr>
          </a:p>
          <a:p>
            <a:pPr marL="457200" lvl="1" indent="0">
              <a:lnSpc>
                <a:spcPct val="100000"/>
              </a:lnSpc>
              <a:spcBef>
                <a:spcPts val="0"/>
              </a:spcBef>
              <a:buNone/>
            </a:pPr>
            <a:r>
              <a:rPr lang="sl-SI" sz="2000" dirty="0">
                <a:latin typeface="+mj-lt"/>
              </a:rPr>
              <a:t>6    finančno poročilo.</a:t>
            </a:r>
          </a:p>
        </p:txBody>
      </p:sp>
      <p:sp>
        <p:nvSpPr>
          <p:cNvPr id="7" name="Naslov 6">
            <a:extLst>
              <a:ext uri="{FF2B5EF4-FFF2-40B4-BE49-F238E27FC236}">
                <a16:creationId xmlns:a16="http://schemas.microsoft.com/office/drawing/2014/main" id="{A0840F93-1CD1-4AC0-9BF8-06FDCA3BD855}"/>
              </a:ext>
            </a:extLst>
          </p:cNvPr>
          <p:cNvSpPr>
            <a:spLocks noGrp="1"/>
          </p:cNvSpPr>
          <p:nvPr>
            <p:ph type="title"/>
          </p:nvPr>
        </p:nvSpPr>
        <p:spPr/>
        <p:txBody>
          <a:bodyPr>
            <a:normAutofit fontScale="90000"/>
          </a:bodyPr>
          <a:lstStyle/>
          <a:p>
            <a:r>
              <a:rPr lang="sl-SI" b="1" dirty="0"/>
              <a:t>ODDAJA POROČILA O NAPREDKU PROJEKTA – ZA INVESTICIJSKE IN NEINVESTICIJSKE PROJEKTE </a:t>
            </a:r>
            <a:endParaRPr lang="sl-SI" dirty="0"/>
          </a:p>
        </p:txBody>
      </p:sp>
    </p:spTree>
    <p:extLst>
      <p:ext uri="{BB962C8B-B14F-4D97-AF65-F5344CB8AC3E}">
        <p14:creationId xmlns:p14="http://schemas.microsoft.com/office/powerpoint/2010/main" val="29165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1950495"/>
            <a:ext cx="10515600" cy="833054"/>
          </a:xfrm>
        </p:spPr>
        <p:txBody>
          <a:bodyPr>
            <a:normAutofit/>
          </a:bodyPr>
          <a:lstStyle/>
          <a:p>
            <a:pPr algn="ctr"/>
            <a:r>
              <a:rPr lang="sl-SI" sz="3600" b="1" dirty="0">
                <a:solidFill>
                  <a:schemeClr val="accent1">
                    <a:lumMod val="75000"/>
                  </a:schemeClr>
                </a:solidFill>
              </a:rPr>
              <a:t>GLAVNI POUDARKI UPRAVIČENIH STROŠKOV</a:t>
            </a:r>
            <a:endParaRPr lang="sl-SI" sz="3600" dirty="0">
              <a:solidFill>
                <a:schemeClr val="accent1">
                  <a:lumMod val="75000"/>
                </a:schemeClr>
              </a:solidFill>
            </a:endParaRPr>
          </a:p>
        </p:txBody>
      </p:sp>
    </p:spTree>
    <p:extLst>
      <p:ext uri="{BB962C8B-B14F-4D97-AF65-F5344CB8AC3E}">
        <p14:creationId xmlns:p14="http://schemas.microsoft.com/office/powerpoint/2010/main" val="93331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7424" y="132735"/>
            <a:ext cx="10515600" cy="785758"/>
          </a:xfrm>
        </p:spPr>
        <p:txBody>
          <a:bodyPr>
            <a:normAutofit/>
          </a:bodyPr>
          <a:lstStyle/>
          <a:p>
            <a:r>
              <a:rPr lang="sl-SI" sz="2800" b="1" dirty="0"/>
              <a:t>NALOŽBE / INVESTICIJE V OPREDMETENA SREDSTVA (investicijski projekti)</a:t>
            </a:r>
          </a:p>
        </p:txBody>
      </p:sp>
      <p:sp>
        <p:nvSpPr>
          <p:cNvPr id="4" name="Ograda vsebine 2"/>
          <p:cNvSpPr>
            <a:spLocks noGrp="1"/>
          </p:cNvSpPr>
          <p:nvPr>
            <p:ph idx="1"/>
          </p:nvPr>
        </p:nvSpPr>
        <p:spPr>
          <a:xfrm>
            <a:off x="522571" y="3498317"/>
            <a:ext cx="10777151" cy="3226948"/>
          </a:xfrm>
        </p:spPr>
        <p:txBody>
          <a:bodyPr>
            <a:normAutofit/>
          </a:bodyPr>
          <a:lstStyle/>
          <a:p>
            <a:pPr algn="ctr">
              <a:buNone/>
            </a:pPr>
            <a:r>
              <a:rPr lang="sl-SI" sz="1400" dirty="0">
                <a:latin typeface="+mj-lt"/>
              </a:rPr>
              <a:t>Med nakupom zemljišča z objektom ali delom objekta ter cilji sofinanciranega projekta mora obstajati </a:t>
            </a:r>
            <a:r>
              <a:rPr lang="sl-SI" sz="1400" b="1" dirty="0">
                <a:solidFill>
                  <a:schemeClr val="accent6">
                    <a:lumMod val="75000"/>
                  </a:schemeClr>
                </a:solidFill>
                <a:latin typeface="+mj-lt"/>
              </a:rPr>
              <a:t>neposredna povezava</a:t>
            </a:r>
            <a:r>
              <a:rPr lang="sl-SI" sz="1400" dirty="0">
                <a:latin typeface="+mj-lt"/>
              </a:rPr>
              <a:t>. </a:t>
            </a:r>
            <a:endParaRPr lang="sl-SI" sz="1400" b="1" u="sng" dirty="0">
              <a:latin typeface="+mj-lt"/>
            </a:endParaRPr>
          </a:p>
          <a:p>
            <a:pPr algn="just">
              <a:buNone/>
            </a:pPr>
            <a:r>
              <a:rPr lang="sl-SI" sz="1400" b="1" u="sng" dirty="0">
                <a:latin typeface="+mj-lt"/>
              </a:rPr>
              <a:t>Dokazila:</a:t>
            </a:r>
          </a:p>
          <a:p>
            <a:pPr algn="just"/>
            <a:r>
              <a:rPr lang="sl-SI" sz="1200" b="1" dirty="0">
                <a:latin typeface="+mj-lt"/>
              </a:rPr>
              <a:t>poročilo sodnega cenilca </a:t>
            </a:r>
            <a:r>
              <a:rPr lang="sl-SI" sz="1200" dirty="0">
                <a:latin typeface="+mj-lt"/>
              </a:rPr>
              <a:t>oziroma izvedenca ustrezne stroke, ki ne sme biti starejše od dvanajstih mesecev od dneva sklenitve pravnega posla;</a:t>
            </a:r>
          </a:p>
          <a:p>
            <a:pPr algn="just"/>
            <a:r>
              <a:rPr lang="sl-SI" sz="1200" b="1" dirty="0">
                <a:latin typeface="+mj-lt"/>
              </a:rPr>
              <a:t>Kupoprodajna pogodba in/z zemljiškoknjižnim dovolilom </a:t>
            </a:r>
            <a:r>
              <a:rPr lang="sl-SI" sz="1200" dirty="0">
                <a:latin typeface="+mj-lt"/>
              </a:rPr>
              <a:t>– z notarsko overjenim podpisom prodajalca;</a:t>
            </a:r>
          </a:p>
          <a:p>
            <a:pPr algn="just"/>
            <a:r>
              <a:rPr lang="sl-SI" sz="1200" b="1" dirty="0">
                <a:latin typeface="+mj-lt"/>
              </a:rPr>
              <a:t>izpis iz zemljiške knjige</a:t>
            </a:r>
            <a:r>
              <a:rPr lang="sl-SI" sz="1200" dirty="0">
                <a:latin typeface="+mj-lt"/>
              </a:rPr>
              <a:t>, iz katerega je razvidno, da je predlog vložen oziroma potrjen in da ni nobenega drugega predloga za vpis v zemljiško knjigo, ki bi imel prednostni vrstni red in bi predlagatelju onemogočal vknjižbo lastninske pravice brez bremen (v kolikor še ni bil predložen ob vlogi);</a:t>
            </a:r>
          </a:p>
          <a:p>
            <a:pPr algn="just"/>
            <a:r>
              <a:rPr lang="sl-SI" sz="1200" b="1" dirty="0">
                <a:latin typeface="+mj-lt"/>
              </a:rPr>
              <a:t>dokazilo o plačilu kupnine</a:t>
            </a:r>
            <a:r>
              <a:rPr lang="sl-SI" sz="1200" dirty="0">
                <a:latin typeface="+mj-lt"/>
              </a:rPr>
              <a:t>;</a:t>
            </a:r>
          </a:p>
          <a:p>
            <a:pPr algn="just"/>
            <a:r>
              <a:rPr lang="sl-SI" sz="1200" b="1" dirty="0">
                <a:latin typeface="+mj-lt"/>
              </a:rPr>
              <a:t>izjava s podpisom in žigom odgovorne osebe upravičenca</a:t>
            </a:r>
            <a:r>
              <a:rPr lang="sl-SI" sz="1200" dirty="0">
                <a:latin typeface="+mj-lt"/>
              </a:rPr>
              <a:t>, da za zemljišče z objektom ali delom objekta, ki je predmet nakupa ali za izgradnjo oziroma adaptacijo objekta, v zadnjih desetih letih ni bilo dodeljenih javnih nepovratnih sredstev ali nepovratnih sredstev Skupnosti, ki bi pomenila podvajanje pomoči, ko gre za sofinanciranje nakupa iz sredstev kohezijske politike;</a:t>
            </a:r>
          </a:p>
          <a:p>
            <a:pPr algn="just"/>
            <a:r>
              <a:rPr lang="sl-SI" sz="1200" b="1" dirty="0">
                <a:latin typeface="+mj-lt"/>
              </a:rPr>
              <a:t>uporabno dovoljenje </a:t>
            </a:r>
            <a:r>
              <a:rPr lang="sl-SI" sz="1200" dirty="0">
                <a:latin typeface="+mj-lt"/>
              </a:rPr>
              <a:t>za načrtovano dejavnost (ob zadnjem ZZI).</a:t>
            </a:r>
            <a:endParaRPr lang="sl-SI" sz="1400" dirty="0">
              <a:latin typeface="+mj-lt"/>
            </a:endParaRPr>
          </a:p>
        </p:txBody>
      </p:sp>
      <p:sp>
        <p:nvSpPr>
          <p:cNvPr id="5" name="Naslov 1">
            <a:extLst>
              <a:ext uri="{FF2B5EF4-FFF2-40B4-BE49-F238E27FC236}">
                <a16:creationId xmlns:a16="http://schemas.microsoft.com/office/drawing/2014/main" id="{0717F641-DDA0-4759-8E30-770DF5AAFAD1}"/>
              </a:ext>
            </a:extLst>
          </p:cNvPr>
          <p:cNvSpPr txBox="1">
            <a:spLocks/>
          </p:cNvSpPr>
          <p:nvPr/>
        </p:nvSpPr>
        <p:spPr>
          <a:xfrm>
            <a:off x="707424" y="2901339"/>
            <a:ext cx="10515600" cy="7857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500" b="1" dirty="0"/>
              <a:t>1. NAKUP ZEMLJIŠČA Z OBJEKTOM ALI Z DELOM OBJEKTA</a:t>
            </a:r>
            <a:endParaRPr lang="sl-SI" sz="3200" dirty="0"/>
          </a:p>
        </p:txBody>
      </p:sp>
      <p:sp>
        <p:nvSpPr>
          <p:cNvPr id="6" name="Ograda vsebine 2">
            <a:extLst>
              <a:ext uri="{FF2B5EF4-FFF2-40B4-BE49-F238E27FC236}">
                <a16:creationId xmlns:a16="http://schemas.microsoft.com/office/drawing/2014/main" id="{DE58E298-7BAF-4FC7-B693-17ED2DEE7F04}"/>
              </a:ext>
            </a:extLst>
          </p:cNvPr>
          <p:cNvSpPr txBox="1">
            <a:spLocks/>
          </p:cNvSpPr>
          <p:nvPr/>
        </p:nvSpPr>
        <p:spPr>
          <a:xfrm>
            <a:off x="522572" y="791498"/>
            <a:ext cx="10777151" cy="2109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sl-SI" sz="1400" dirty="0">
                <a:latin typeface="+mj-lt"/>
              </a:rPr>
              <a:t>Med nakupom zemljišča z objektom ali delom objekta ter cilji sofinanciranega projekta mora obstajati </a:t>
            </a:r>
            <a:r>
              <a:rPr lang="sl-SI" sz="1400" b="1" dirty="0">
                <a:solidFill>
                  <a:schemeClr val="accent6">
                    <a:lumMod val="75000"/>
                  </a:schemeClr>
                </a:solidFill>
                <a:latin typeface="+mj-lt"/>
              </a:rPr>
              <a:t>neposredna povezava</a:t>
            </a:r>
            <a:r>
              <a:rPr lang="sl-SI" sz="1400" dirty="0">
                <a:latin typeface="+mj-lt"/>
              </a:rPr>
              <a:t>. Cena za nakup zemljišča pa ne sme presegati tržne vrednosti, določene v poročilu sodnega cenilca oziroma izvedenca ustrezne stroke. </a:t>
            </a:r>
          </a:p>
          <a:p>
            <a:pPr marL="0" indent="0">
              <a:lnSpc>
                <a:spcPct val="100000"/>
              </a:lnSpc>
              <a:buNone/>
            </a:pPr>
            <a:endParaRPr lang="sl-SI" sz="1400" b="1" dirty="0">
              <a:solidFill>
                <a:schemeClr val="accent2">
                  <a:lumMod val="75000"/>
                </a:schemeClr>
              </a:solidFill>
              <a:latin typeface="+mj-lt"/>
            </a:endParaRPr>
          </a:p>
          <a:p>
            <a:pPr marL="0" indent="0">
              <a:lnSpc>
                <a:spcPct val="100000"/>
              </a:lnSpc>
              <a:buNone/>
            </a:pPr>
            <a:r>
              <a:rPr lang="sl-SI" sz="1400" b="1" dirty="0">
                <a:solidFill>
                  <a:schemeClr val="accent2">
                    <a:lumMod val="75000"/>
                  </a:schemeClr>
                </a:solidFill>
                <a:latin typeface="+mj-lt"/>
              </a:rPr>
              <a:t>NEUPRAVIČENI stroški so</a:t>
            </a:r>
            <a:r>
              <a:rPr lang="sl-SI" sz="1400" dirty="0">
                <a:solidFill>
                  <a:schemeClr val="accent2">
                    <a:lumMod val="75000"/>
                  </a:schemeClr>
                </a:solidFill>
                <a:latin typeface="+mj-lt"/>
              </a:rPr>
              <a:t>:</a:t>
            </a:r>
          </a:p>
          <a:p>
            <a:pPr>
              <a:lnSpc>
                <a:spcPct val="100000"/>
              </a:lnSpc>
              <a:buFontTx/>
              <a:buChar char="-"/>
            </a:pPr>
            <a:r>
              <a:rPr lang="sl-SI" sz="1400" dirty="0">
                <a:solidFill>
                  <a:schemeClr val="accent2">
                    <a:lumMod val="75000"/>
                  </a:schemeClr>
                </a:solidFill>
                <a:latin typeface="+mj-lt"/>
              </a:rPr>
              <a:t>nakup nepremičnin, ki nimajo urejenega dostopa z javne površine,</a:t>
            </a:r>
          </a:p>
          <a:p>
            <a:pPr>
              <a:lnSpc>
                <a:spcPct val="100000"/>
              </a:lnSpc>
              <a:buFontTx/>
              <a:buChar char="-"/>
            </a:pPr>
            <a:r>
              <a:rPr lang="sl-SI" sz="1400" dirty="0">
                <a:solidFill>
                  <a:schemeClr val="accent2">
                    <a:lumMod val="75000"/>
                  </a:schemeClr>
                </a:solidFill>
                <a:latin typeface="+mj-lt"/>
              </a:rPr>
              <a:t>davek na promet z nepremičninami, stroški nepremičninskega agenta, stroški notarja, odvetnika in geometra ter vpis v zemljiško knjigo oziroma kataster.</a:t>
            </a:r>
          </a:p>
          <a:p>
            <a:pPr marL="0" indent="0">
              <a:buNone/>
            </a:pPr>
            <a:endParaRPr lang="sl-SI" sz="1800" dirty="0">
              <a:latin typeface="+mj-lt"/>
            </a:endParaRPr>
          </a:p>
          <a:p>
            <a:pPr marL="0" indent="0">
              <a:buNone/>
            </a:pPr>
            <a:endParaRPr lang="sl-SI" sz="1600" dirty="0">
              <a:latin typeface="+mj-lt"/>
            </a:endParaRPr>
          </a:p>
        </p:txBody>
      </p:sp>
    </p:spTree>
    <p:extLst>
      <p:ext uri="{BB962C8B-B14F-4D97-AF65-F5344CB8AC3E}">
        <p14:creationId xmlns:p14="http://schemas.microsoft.com/office/powerpoint/2010/main" val="28276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515600" cy="848820"/>
          </a:xfrm>
        </p:spPr>
        <p:txBody>
          <a:bodyPr>
            <a:normAutofit/>
          </a:bodyPr>
          <a:lstStyle/>
          <a:p>
            <a:r>
              <a:rPr lang="sl-SI" sz="2400" b="1" dirty="0"/>
              <a:t>2. NAKUP ZEMLJIŠČ BREZ OBJEKTA</a:t>
            </a:r>
            <a:endParaRPr lang="sl-SI" sz="2400" dirty="0"/>
          </a:p>
        </p:txBody>
      </p:sp>
      <p:sp>
        <p:nvSpPr>
          <p:cNvPr id="4" name="Ograda vsebine 2"/>
          <p:cNvSpPr>
            <a:spLocks noGrp="1"/>
          </p:cNvSpPr>
          <p:nvPr>
            <p:ph idx="1"/>
          </p:nvPr>
        </p:nvSpPr>
        <p:spPr>
          <a:xfrm>
            <a:off x="480007" y="1206726"/>
            <a:ext cx="11007811" cy="4736757"/>
          </a:xfrm>
        </p:spPr>
        <p:txBody>
          <a:bodyPr>
            <a:normAutofit/>
          </a:bodyPr>
          <a:lstStyle/>
          <a:p>
            <a:pPr algn="ctr">
              <a:buNone/>
            </a:pPr>
            <a:r>
              <a:rPr lang="sl-SI" sz="1400" dirty="0">
                <a:latin typeface="+mj-lt"/>
              </a:rPr>
              <a:t>Med nakupom zemljišča ter cilji sofinanciranega projekta mora obstajati </a:t>
            </a:r>
            <a:r>
              <a:rPr lang="sl-SI" sz="1400" b="1" dirty="0">
                <a:solidFill>
                  <a:schemeClr val="accent6">
                    <a:lumMod val="75000"/>
                  </a:schemeClr>
                </a:solidFill>
                <a:latin typeface="+mj-lt"/>
              </a:rPr>
              <a:t>neposredna povezava</a:t>
            </a:r>
            <a:r>
              <a:rPr lang="sl-SI" sz="1400" dirty="0">
                <a:latin typeface="+mj-lt"/>
              </a:rPr>
              <a:t>. </a:t>
            </a:r>
            <a:endParaRPr lang="sl-SI" sz="1400" dirty="0">
              <a:solidFill>
                <a:schemeClr val="accent6">
                  <a:lumMod val="75000"/>
                </a:schemeClr>
              </a:solidFill>
              <a:latin typeface="+mj-lt"/>
            </a:endParaRPr>
          </a:p>
          <a:p>
            <a:pPr algn="ctr">
              <a:buNone/>
            </a:pPr>
            <a:endParaRPr lang="sl-SI" sz="1400" dirty="0">
              <a:solidFill>
                <a:schemeClr val="accent6">
                  <a:lumMod val="75000"/>
                </a:schemeClr>
              </a:solidFill>
              <a:latin typeface="+mj-lt"/>
            </a:endParaRPr>
          </a:p>
          <a:p>
            <a:pPr algn="ctr">
              <a:buNone/>
            </a:pPr>
            <a:r>
              <a:rPr lang="sl-SI" sz="1600" dirty="0">
                <a:solidFill>
                  <a:schemeClr val="accent1">
                    <a:lumMod val="75000"/>
                  </a:schemeClr>
                </a:solidFill>
                <a:latin typeface="+mj-lt"/>
                <a:sym typeface="Wingdings" panose="05000000000000000000" pitchFamily="2" charset="2"/>
              </a:rPr>
              <a:t> </a:t>
            </a:r>
            <a:r>
              <a:rPr lang="sl-SI" sz="1600" b="1" dirty="0">
                <a:solidFill>
                  <a:schemeClr val="accent1">
                    <a:lumMod val="75000"/>
                  </a:schemeClr>
                </a:solidFill>
                <a:latin typeface="+mj-lt"/>
              </a:rPr>
              <a:t>Nakup zemljišč (brez objekta</a:t>
            </a:r>
            <a:r>
              <a:rPr lang="sl-SI" sz="1600" dirty="0">
                <a:solidFill>
                  <a:schemeClr val="accent1">
                    <a:lumMod val="75000"/>
                  </a:schemeClr>
                </a:solidFill>
                <a:latin typeface="+mj-lt"/>
              </a:rPr>
              <a:t>) lahko predstavlja največ </a:t>
            </a:r>
            <a:r>
              <a:rPr lang="sl-SI" sz="1600" b="1" dirty="0">
                <a:solidFill>
                  <a:schemeClr val="accent1">
                    <a:lumMod val="75000"/>
                  </a:schemeClr>
                </a:solidFill>
                <a:latin typeface="+mj-lt"/>
              </a:rPr>
              <a:t>10 % upravičenih stroškov posameznega projekta</a:t>
            </a:r>
            <a:r>
              <a:rPr lang="sl-SI" sz="1600" dirty="0">
                <a:solidFill>
                  <a:schemeClr val="accent1">
                    <a:lumMod val="75000"/>
                  </a:schemeClr>
                </a:solidFill>
                <a:latin typeface="+mj-lt"/>
              </a:rPr>
              <a:t>.</a:t>
            </a:r>
          </a:p>
          <a:p>
            <a:pPr algn="ctr">
              <a:buNone/>
            </a:pPr>
            <a:r>
              <a:rPr lang="sl-SI" sz="1600" dirty="0">
                <a:solidFill>
                  <a:schemeClr val="accent1">
                    <a:lumMod val="75000"/>
                  </a:schemeClr>
                </a:solidFill>
                <a:latin typeface="+mj-lt"/>
                <a:sym typeface="Wingdings" panose="05000000000000000000" pitchFamily="2" charset="2"/>
              </a:rPr>
              <a:t> </a:t>
            </a:r>
            <a:r>
              <a:rPr lang="sl-SI" sz="1600" dirty="0">
                <a:solidFill>
                  <a:schemeClr val="accent1">
                    <a:lumMod val="75000"/>
                  </a:schemeClr>
                </a:solidFill>
                <a:latin typeface="+mj-lt"/>
              </a:rPr>
              <a:t>V primeru </a:t>
            </a:r>
            <a:r>
              <a:rPr lang="sl-SI" sz="1600" b="1" dirty="0">
                <a:solidFill>
                  <a:schemeClr val="accent1">
                    <a:lumMod val="75000"/>
                  </a:schemeClr>
                </a:solidFill>
                <a:latin typeface="+mj-lt"/>
              </a:rPr>
              <a:t>propadajočih lokacij ali nekdanje industrijske lokacije, ki že vključuje stavbe </a:t>
            </a:r>
            <a:r>
              <a:rPr lang="sl-SI" sz="1600" dirty="0">
                <a:solidFill>
                  <a:schemeClr val="accent1">
                    <a:lumMod val="75000"/>
                  </a:schemeClr>
                </a:solidFill>
                <a:latin typeface="+mj-lt"/>
              </a:rPr>
              <a:t>je ta odstotek </a:t>
            </a:r>
            <a:r>
              <a:rPr lang="sl-SI" sz="1600" b="1" dirty="0">
                <a:solidFill>
                  <a:schemeClr val="accent1">
                    <a:lumMod val="75000"/>
                  </a:schemeClr>
                </a:solidFill>
                <a:latin typeface="+mj-lt"/>
              </a:rPr>
              <a:t>15 % upravičenih stroškov</a:t>
            </a:r>
            <a:r>
              <a:rPr lang="sl-SI" sz="1600" dirty="0">
                <a:solidFill>
                  <a:schemeClr val="accent1">
                    <a:lumMod val="75000"/>
                  </a:schemeClr>
                </a:solidFill>
                <a:latin typeface="+mj-lt"/>
              </a:rPr>
              <a:t>. </a:t>
            </a:r>
          </a:p>
          <a:p>
            <a:pPr>
              <a:buNone/>
            </a:pPr>
            <a:endParaRPr lang="sl-SI" sz="1400" b="1" u="sng" dirty="0">
              <a:latin typeface="+mj-lt"/>
            </a:endParaRPr>
          </a:p>
          <a:p>
            <a:pPr>
              <a:buNone/>
            </a:pPr>
            <a:r>
              <a:rPr lang="sl-SI" sz="1400" b="1" u="sng" dirty="0">
                <a:latin typeface="+mj-lt"/>
              </a:rPr>
              <a:t>Dokazila:</a:t>
            </a:r>
          </a:p>
          <a:p>
            <a:pPr algn="just"/>
            <a:r>
              <a:rPr lang="sl-SI" sz="1400" b="1" dirty="0">
                <a:latin typeface="+mj-lt"/>
              </a:rPr>
              <a:t>poročilo sodnega cenilca </a:t>
            </a:r>
            <a:r>
              <a:rPr lang="sl-SI" sz="1400" dirty="0">
                <a:latin typeface="+mj-lt"/>
              </a:rPr>
              <a:t>oziroma izvedenca ustrezne stroke, ki ne sme biti starejše od dvanajstih mesecev od dneva sklenitve pravnega posla;</a:t>
            </a:r>
          </a:p>
          <a:p>
            <a:pPr algn="just"/>
            <a:r>
              <a:rPr lang="sl-SI" sz="1400" b="1" dirty="0">
                <a:latin typeface="+mj-lt"/>
              </a:rPr>
              <a:t>Kupoprodajna pogodba in/z zemljiškoknjižnim dovolilom </a:t>
            </a:r>
            <a:r>
              <a:rPr lang="sl-SI" sz="1400" dirty="0">
                <a:latin typeface="+mj-lt"/>
              </a:rPr>
              <a:t>– z notarsko overjenim podpisom prodajalca;</a:t>
            </a:r>
          </a:p>
          <a:p>
            <a:pPr algn="just"/>
            <a:r>
              <a:rPr lang="sl-SI" sz="1400" b="1" dirty="0">
                <a:latin typeface="+mj-lt"/>
              </a:rPr>
              <a:t>izpis iz zemljiške knjige</a:t>
            </a:r>
            <a:r>
              <a:rPr lang="sl-SI" sz="1400" dirty="0">
                <a:latin typeface="+mj-lt"/>
              </a:rPr>
              <a:t>, iz katerega je razvidno, da je predlog vložen oziroma potrjen in da ni nobenega drugega predloga za vpis v zemljiško knjigo, ki bi imel prednostni vrstni red in bi predlagatelju onemogočal vknjižbo lastninske pravice brez bremen (v kolikor še ni bil predložen ob vlogi);</a:t>
            </a:r>
          </a:p>
          <a:p>
            <a:pPr algn="just"/>
            <a:r>
              <a:rPr lang="sl-SI" sz="1400" b="1" dirty="0">
                <a:latin typeface="+mj-lt"/>
              </a:rPr>
              <a:t>dokazilo o plačilu kupnine </a:t>
            </a:r>
            <a:r>
              <a:rPr lang="sl-SI" sz="1400" dirty="0">
                <a:latin typeface="+mj-lt"/>
              </a:rPr>
              <a:t>oziroma</a:t>
            </a:r>
            <a:r>
              <a:rPr lang="sl-SI" sz="1400" b="1" dirty="0">
                <a:latin typeface="+mj-lt"/>
              </a:rPr>
              <a:t> dokazilo o plačilu nadomestila za stvarno služnost.</a:t>
            </a:r>
            <a:endParaRPr lang="sl-SI" sz="1400" dirty="0">
              <a:latin typeface="+mj-lt"/>
            </a:endParaRPr>
          </a:p>
        </p:txBody>
      </p:sp>
    </p:spTree>
    <p:extLst>
      <p:ext uri="{BB962C8B-B14F-4D97-AF65-F5344CB8AC3E}">
        <p14:creationId xmlns:p14="http://schemas.microsoft.com/office/powerpoint/2010/main" val="361173154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5532</TotalTime>
  <Words>5865</Words>
  <Application>Microsoft Office PowerPoint</Application>
  <PresentationFormat>Širokozaslonsko</PresentationFormat>
  <Paragraphs>532</Paragraphs>
  <Slides>39</Slides>
  <Notes>39</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39</vt:i4>
      </vt:variant>
    </vt:vector>
  </HeadingPairs>
  <TitlesOfParts>
    <vt:vector size="47" baseType="lpstr">
      <vt:lpstr>Arial</vt:lpstr>
      <vt:lpstr>Calibri</vt:lpstr>
      <vt:lpstr>Calibri Light</vt:lpstr>
      <vt:lpstr>Courier New</vt:lpstr>
      <vt:lpstr>Symbol</vt:lpstr>
      <vt:lpstr>Times New Roman</vt:lpstr>
      <vt:lpstr>Wingdings</vt:lpstr>
      <vt:lpstr>Officeova tema</vt:lpstr>
      <vt:lpstr>DELAVNICA ZA UPRAVIČENCE PROJEKTOV LEADER/CLLD za izvajanje Strategije lokalnega razvoja LAS Obsotelje in Kozjansko v programskem obdobju 2021-2027,  sofinancirane iz sklada ESRR</vt:lpstr>
      <vt:lpstr>DOKUMENTACIJA VEZANA NA OZNAČEVANJE, IZVAJANJE IN POROČANJE </vt:lpstr>
      <vt:lpstr>POMEMBNE DEFINICIJE</vt:lpstr>
      <vt:lpstr>OBDOBJE UPRAVIČENOSTI STROŠKOV IN IZDATKOV</vt:lpstr>
      <vt:lpstr>UPRAVIČENI STROŠKI PO KATEGORIJAH</vt:lpstr>
      <vt:lpstr>ODDAJA POROČILA O NAPREDKU PROJEKTA – ZA INVESTICIJSKE IN NEINVESTICIJSKE PROJEKTE </vt:lpstr>
      <vt:lpstr>GLAVNI POUDARKI UPRAVIČENIH STROŠKOV</vt:lpstr>
      <vt:lpstr>NALOŽBE / INVESTICIJE V OPREDMETENA SREDSTVA (investicijski projekti)</vt:lpstr>
      <vt:lpstr>2. NAKUP ZEMLJIŠČ BREZ OBJEKTA</vt:lpstr>
      <vt:lpstr>3. GRADNJA</vt:lpstr>
      <vt:lpstr>4. OPREMA IN DRUGA OPREDMETENA OSNOVNA SREDSTVA</vt:lpstr>
      <vt:lpstr>NALOŽBE / INVESTICIJE V NEOPREDMETENA SREDSTVA</vt:lpstr>
      <vt:lpstr>STROŠKI STORITEV ZUNANJIH IZVAJALCEV </vt:lpstr>
      <vt:lpstr>PowerPointova predstavitev</vt:lpstr>
      <vt:lpstr>DAVEK NA DODANO VREDNOST </vt:lpstr>
      <vt:lpstr>PAVŠAL – investicijski projekti</vt:lpstr>
      <vt:lpstr>NAROČNIK PO ZJN-3</vt:lpstr>
      <vt:lpstr>STROŠKI PLAČ in povračil v zvezi z delom (neinvesticijski projekt)</vt:lpstr>
      <vt:lpstr>PowerPointova predstavitev</vt:lpstr>
      <vt:lpstr>PowerPointova predstavitev</vt:lpstr>
      <vt:lpstr>ČASOVNICE</vt:lpstr>
      <vt:lpstr>Mesečno poročilo k časovnici</vt:lpstr>
      <vt:lpstr>PAVŠAL – neinvesticijski projekti</vt:lpstr>
      <vt:lpstr>SPREMEMBE PROJEKTA</vt:lpstr>
      <vt:lpstr>IZVAJANJE PROJEKTA V KONZORCIJU</vt:lpstr>
      <vt:lpstr>VI NA LAS, LAS V IS E-MA2 </vt:lpstr>
      <vt:lpstr>POROČANJE O PROJEKTU</vt:lpstr>
      <vt:lpstr>PowerPointova predstavitev</vt:lpstr>
      <vt:lpstr>LOGOTIP EKP ZA SKLAD ESRR</vt:lpstr>
      <vt:lpstr>PowerPointova predstavitev</vt:lpstr>
      <vt:lpstr>POUDARKI OZNAČEVANJA glede na vrsto prikaza:  POSLOVNA SPLETNA STRAN </vt:lpstr>
      <vt:lpstr>DRUŽBENI MEDIJI</vt:lpstr>
      <vt:lpstr>PLAKAT ALI ENAKOVREDEN ELEKTRONSKI PRIKAZOVALNIK</vt:lpstr>
      <vt:lpstr>PowerPointova predstavitev</vt:lpstr>
      <vt:lpstr>PowerPointova predstavitev</vt:lpstr>
      <vt:lpstr>PowerPointova predstavitev</vt:lpstr>
      <vt:lpstr>PowerPointova predstavitev</vt:lpstr>
      <vt:lpstr>PowerPointova predstavitev</vt:lpstr>
      <vt:lpstr>VAŠA VPRAŠANJA?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AnitaC</dc:creator>
  <cp:lastModifiedBy>Sotla</cp:lastModifiedBy>
  <cp:revision>643</cp:revision>
  <cp:lastPrinted>2025-04-08T06:48:03Z</cp:lastPrinted>
  <dcterms:created xsi:type="dcterms:W3CDTF">2017-01-04T09:51:41Z</dcterms:created>
  <dcterms:modified xsi:type="dcterms:W3CDTF">2025-09-11T11:36:04Z</dcterms:modified>
</cp:coreProperties>
</file>